
<file path=[Content_Types].xml><?xml version="1.0" encoding="utf-8"?>
<Types xmlns="http://schemas.openxmlformats.org/package/2006/content-types">
  <Default Extension="png" ContentType="image/png"/>
  <Default Extension="pdf" ContentType="application/pd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13"/>
  </p:notesMasterIdLst>
  <p:handoutMasterIdLst>
    <p:handoutMasterId r:id="rId14"/>
  </p:handoutMasterIdLst>
  <p:sldIdLst>
    <p:sldId id="256" r:id="rId2"/>
    <p:sldId id="257" r:id="rId3"/>
    <p:sldId id="293" r:id="rId4"/>
    <p:sldId id="294" r:id="rId5"/>
    <p:sldId id="304" r:id="rId6"/>
    <p:sldId id="303" r:id="rId7"/>
    <p:sldId id="306" r:id="rId8"/>
    <p:sldId id="296" r:id="rId9"/>
    <p:sldId id="298" r:id="rId10"/>
    <p:sldId id="301" r:id="rId11"/>
    <p:sldId id="302" r:id="rId12"/>
  </p:sldIdLst>
  <p:sldSz cx="9144000" cy="6858000" type="screen4x3"/>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12783"/>
    <a:srgbClr val="AFCA00"/>
    <a:srgbClr val="646363"/>
    <a:srgbClr val="B1C800"/>
    <a:srgbClr val="692B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Style à thème 1 - Accentuation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505E3EF-67EA-436B-97B2-0124C06EBD24}" styleName="Style moyen 4 - Accentuation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488" autoAdjust="0"/>
    <p:restoredTop sz="94660"/>
  </p:normalViewPr>
  <p:slideViewPr>
    <p:cSldViewPr>
      <p:cViewPr varScale="1">
        <p:scale>
          <a:sx n="110" d="100"/>
          <a:sy n="110" d="100"/>
        </p:scale>
        <p:origin x="1422" y="108"/>
      </p:cViewPr>
      <p:guideLst>
        <p:guide orient="horz" pos="2160"/>
        <p:guide pos="2880"/>
      </p:guideLst>
    </p:cSldViewPr>
  </p:slideViewPr>
  <p:notesTextViewPr>
    <p:cViewPr>
      <p:scale>
        <a:sx n="1" d="1"/>
        <a:sy n="1" d="1"/>
      </p:scale>
      <p:origin x="0" y="0"/>
    </p:cViewPr>
  </p:notesTextViewPr>
  <p:notesViewPr>
    <p:cSldViewPr>
      <p:cViewPr varScale="1">
        <p:scale>
          <a:sx n="58" d="100"/>
          <a:sy n="58" d="100"/>
        </p:scale>
        <p:origin x="1790" y="6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38B22731-686E-4B7A-A2EC-6A3ED9FE86AD}" type="datetimeFigureOut">
              <a:rPr lang="fr-FR" smtClean="0"/>
              <a:t>27/01/2020</a:t>
            </a:fld>
            <a:endParaRPr lang="fr-FR"/>
          </a:p>
        </p:txBody>
      </p:sp>
      <p:sp>
        <p:nvSpPr>
          <p:cNvPr id="4" name="Espace réservé du pied de page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C5F095BD-5122-431A-96D3-4D50F7224B9F}" type="slidenum">
              <a:rPr lang="fr-FR" smtClean="0"/>
              <a:t>‹N°›</a:t>
            </a:fld>
            <a:endParaRPr lang="fr-FR"/>
          </a:p>
        </p:txBody>
      </p:sp>
    </p:spTree>
    <p:extLst>
      <p:ext uri="{BB962C8B-B14F-4D97-AF65-F5344CB8AC3E}">
        <p14:creationId xmlns:p14="http://schemas.microsoft.com/office/powerpoint/2010/main" val="116592238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915B2B51-3315-4C8F-96BA-021C4FD61D89}" type="datetimeFigureOut">
              <a:rPr lang="fr-FR" smtClean="0"/>
              <a:t>27/01/2020</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3FD9AB58-16D1-4902-8947-5CBDD40CF8FD}" type="slidenum">
              <a:rPr lang="fr-FR" smtClean="0"/>
              <a:t>‹N°›</a:t>
            </a:fld>
            <a:endParaRPr lang="fr-FR"/>
          </a:p>
        </p:txBody>
      </p:sp>
    </p:spTree>
    <p:extLst>
      <p:ext uri="{BB962C8B-B14F-4D97-AF65-F5344CB8AC3E}">
        <p14:creationId xmlns:p14="http://schemas.microsoft.com/office/powerpoint/2010/main" val="93466372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3FD9AB58-16D1-4902-8947-5CBDD40CF8FD}" type="slidenum">
              <a:rPr lang="fr-FR" smtClean="0"/>
              <a:t>2</a:t>
            </a:fld>
            <a:endParaRPr lang="fr-FR"/>
          </a:p>
        </p:txBody>
      </p:sp>
    </p:spTree>
    <p:extLst>
      <p:ext uri="{BB962C8B-B14F-4D97-AF65-F5344CB8AC3E}">
        <p14:creationId xmlns:p14="http://schemas.microsoft.com/office/powerpoint/2010/main" val="10748265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5" name="Espace réservé du pied de page 4"/>
          <p:cNvSpPr>
            <a:spLocks noGrp="1"/>
          </p:cNvSpPr>
          <p:nvPr>
            <p:ph type="ftr" sz="quarter" idx="3"/>
          </p:nvPr>
        </p:nvSpPr>
        <p:spPr>
          <a:xfrm>
            <a:off x="101592" y="6414475"/>
            <a:ext cx="3095625" cy="476250"/>
          </a:xfrm>
          <a:prstGeom prst="rect">
            <a:avLst/>
          </a:prstGeom>
        </p:spPr>
        <p:txBody>
          <a:bodyPr/>
          <a:lstStyle>
            <a:lvl1pPr>
              <a:defRPr sz="1100">
                <a:solidFill>
                  <a:schemeClr val="tx1"/>
                </a:solidFill>
                <a:latin typeface="Arial" panose="020B0604020202020204" pitchFamily="34" charset="0"/>
                <a:cs typeface="Arial" panose="020B0604020202020204" pitchFamily="34" charset="0"/>
              </a:defRPr>
            </a:lvl1pPr>
          </a:lstStyle>
          <a:p>
            <a:r>
              <a:rPr lang="fr-FR" dirty="0" smtClean="0"/>
              <a:t>Réf document</a:t>
            </a:r>
            <a:endParaRPr lang="fr-FR" dirty="0"/>
          </a:p>
        </p:txBody>
      </p:sp>
    </p:spTree>
    <p:extLst>
      <p:ext uri="{BB962C8B-B14F-4D97-AF65-F5344CB8AC3E}">
        <p14:creationId xmlns:p14="http://schemas.microsoft.com/office/powerpoint/2010/main" val="234633286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Vide">
    <p:spTree>
      <p:nvGrpSpPr>
        <p:cNvPr id="1" name=""/>
        <p:cNvGrpSpPr/>
        <p:nvPr/>
      </p:nvGrpSpPr>
      <p:grpSpPr>
        <a:xfrm>
          <a:off x="0" y="0"/>
          <a:ext cx="0" cy="0"/>
          <a:chOff x="0" y="0"/>
          <a:chExt cx="0" cy="0"/>
        </a:xfrm>
      </p:grpSpPr>
      <p:sp>
        <p:nvSpPr>
          <p:cNvPr id="5" name="Espace réservé du pied de page 4"/>
          <p:cNvSpPr>
            <a:spLocks noGrp="1"/>
          </p:cNvSpPr>
          <p:nvPr>
            <p:ph type="ftr" sz="quarter" idx="3"/>
          </p:nvPr>
        </p:nvSpPr>
        <p:spPr>
          <a:xfrm>
            <a:off x="101592" y="6414475"/>
            <a:ext cx="3095625" cy="476250"/>
          </a:xfrm>
          <a:prstGeom prst="rect">
            <a:avLst/>
          </a:prstGeom>
        </p:spPr>
        <p:txBody>
          <a:bodyPr/>
          <a:lstStyle>
            <a:lvl1pPr>
              <a:defRPr sz="1100">
                <a:solidFill>
                  <a:schemeClr val="tx1"/>
                </a:solidFill>
                <a:latin typeface="Arial" panose="020B0604020202020204" pitchFamily="34" charset="0"/>
                <a:cs typeface="Arial" panose="020B0604020202020204" pitchFamily="34" charset="0"/>
              </a:defRPr>
            </a:lvl1pPr>
          </a:lstStyle>
          <a:p>
            <a:r>
              <a:rPr lang="fr-FR" dirty="0" smtClean="0"/>
              <a:t>Réf document</a:t>
            </a:r>
            <a:endParaRPr lang="fr-FR" dirty="0"/>
          </a:p>
        </p:txBody>
      </p:sp>
    </p:spTree>
    <p:extLst>
      <p:ext uri="{BB962C8B-B14F-4D97-AF65-F5344CB8AC3E}">
        <p14:creationId xmlns:p14="http://schemas.microsoft.com/office/powerpoint/2010/main" val="7991885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
        <p:nvSpPr>
          <p:cNvPr id="4" name="Espace réservé du pied de page 4"/>
          <p:cNvSpPr>
            <a:spLocks noGrp="1"/>
          </p:cNvSpPr>
          <p:nvPr>
            <p:ph type="ftr" sz="quarter" idx="3"/>
          </p:nvPr>
        </p:nvSpPr>
        <p:spPr>
          <a:xfrm>
            <a:off x="101592" y="6414475"/>
            <a:ext cx="3095625" cy="476250"/>
          </a:xfrm>
          <a:prstGeom prst="rect">
            <a:avLst/>
          </a:prstGeom>
        </p:spPr>
        <p:txBody>
          <a:bodyPr/>
          <a:lstStyle>
            <a:lvl1pPr>
              <a:defRPr sz="1100">
                <a:solidFill>
                  <a:schemeClr val="tx1"/>
                </a:solidFill>
                <a:latin typeface="Arial" panose="020B0604020202020204" pitchFamily="34" charset="0"/>
                <a:cs typeface="Arial" panose="020B0604020202020204" pitchFamily="34" charset="0"/>
              </a:defRPr>
            </a:lvl1pPr>
          </a:lstStyle>
          <a:p>
            <a:r>
              <a:rPr lang="fr-FR" dirty="0" smtClean="0"/>
              <a:t>CA 010219</a:t>
            </a:r>
            <a:endParaRPr lang="fr-FR" dirty="0"/>
          </a:p>
        </p:txBody>
      </p:sp>
    </p:spTree>
    <p:extLst>
      <p:ext uri="{BB962C8B-B14F-4D97-AF65-F5344CB8AC3E}">
        <p14:creationId xmlns:p14="http://schemas.microsoft.com/office/powerpoint/2010/main" val="398277584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dirty="0" smtClean="0"/>
              <a:t>Modifiez le style du titre</a:t>
            </a:r>
            <a:endParaRPr lang="fr-FR" dirty="0"/>
          </a:p>
        </p:txBody>
      </p:sp>
      <p:sp>
        <p:nvSpPr>
          <p:cNvPr id="3" name="Espace réservé du contenu 2"/>
          <p:cNvSpPr>
            <a:spLocks noGrp="1"/>
          </p:cNvSpPr>
          <p:nvPr>
            <p:ph idx="1"/>
          </p:nvPr>
        </p:nvSpPr>
        <p:spPr>
          <a:xfrm>
            <a:off x="457200" y="1600200"/>
            <a:ext cx="8229600" cy="4525963"/>
          </a:xfrm>
          <a:prstGeom prst="rect">
            <a:avLst/>
          </a:prstGeo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xfrm>
            <a:off x="457200" y="6356350"/>
            <a:ext cx="2133600" cy="365125"/>
          </a:xfrm>
          <a:prstGeom prst="rect">
            <a:avLst/>
          </a:prstGeom>
          <a:ln/>
        </p:spPr>
        <p:txBody>
          <a:bodyPr/>
          <a:lstStyle>
            <a:lvl1pPr>
              <a:defRPr/>
            </a:lvl1pPr>
          </a:lstStyle>
          <a:p>
            <a:pPr>
              <a:defRPr/>
            </a:pPr>
            <a:endParaRPr lang="fr-FR"/>
          </a:p>
        </p:txBody>
      </p:sp>
      <p:sp>
        <p:nvSpPr>
          <p:cNvPr id="5" name="Rectangle 6"/>
          <p:cNvSpPr>
            <a:spLocks noGrp="1" noChangeArrowheads="1"/>
          </p:cNvSpPr>
          <p:nvPr>
            <p:ph type="sldNum" sz="quarter" idx="11"/>
          </p:nvPr>
        </p:nvSpPr>
        <p:spPr>
          <a:xfrm>
            <a:off x="6553200" y="6356350"/>
            <a:ext cx="2133600" cy="365125"/>
          </a:xfrm>
          <a:prstGeom prst="rect">
            <a:avLst/>
          </a:prstGeom>
          <a:ln/>
        </p:spPr>
        <p:txBody>
          <a:bodyPr/>
          <a:lstStyle>
            <a:lvl1pPr>
              <a:defRPr/>
            </a:lvl1pPr>
          </a:lstStyle>
          <a:p>
            <a:pPr>
              <a:defRPr/>
            </a:pPr>
            <a:fld id="{C13A3041-3A32-4608-8AEC-F602E4C68B64}" type="slidenum">
              <a:rPr lang="fr-FR"/>
              <a:pPr>
                <a:defRPr/>
              </a:pPr>
              <a:t>‹N°›</a:t>
            </a:fld>
            <a:endParaRPr lang="fr-FR"/>
          </a:p>
        </p:txBody>
      </p:sp>
    </p:spTree>
    <p:extLst>
      <p:ext uri="{BB962C8B-B14F-4D97-AF65-F5344CB8AC3E}">
        <p14:creationId xmlns:p14="http://schemas.microsoft.com/office/powerpoint/2010/main" val="67736065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8.png"/><Relationship Id="rId3" Type="http://schemas.openxmlformats.org/officeDocument/2006/relationships/slideLayout" Target="../slideLayouts/slideLayout3.xml"/><Relationship Id="rId7" Type="http://schemas.openxmlformats.org/officeDocument/2006/relationships/image" Target="../media/image2.png"/><Relationship Id="rId12"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11" Type="http://schemas.openxmlformats.org/officeDocument/2006/relationships/image" Target="../media/image6.png"/><Relationship Id="rId5" Type="http://schemas.openxmlformats.org/officeDocument/2006/relationships/theme" Target="../theme/theme1.xml"/><Relationship Id="rId10" Type="http://schemas.openxmlformats.org/officeDocument/2006/relationships/image" Target="../media/image5.png"/><Relationship Id="rId4" Type="http://schemas.openxmlformats.org/officeDocument/2006/relationships/slideLayout" Target="../slideLayouts/slideLayout4.xml"/><Relationship Id="rId9"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4" name="Groupe 3"/>
          <p:cNvGrpSpPr/>
          <p:nvPr userDrawn="1"/>
        </p:nvGrpSpPr>
        <p:grpSpPr>
          <a:xfrm>
            <a:off x="1" y="42333"/>
            <a:ext cx="9143999" cy="6834349"/>
            <a:chOff x="0" y="188640"/>
            <a:chExt cx="9144792" cy="6689328"/>
          </a:xfrm>
        </p:grpSpPr>
        <p:pic>
          <p:nvPicPr>
            <p:cNvPr id="3" name="Image 2"/>
            <p:cNvPicPr>
              <a:picLocks noChangeAspect="1"/>
            </p:cNvPicPr>
            <p:nvPr userDrawn="1"/>
          </p:nvPicPr>
          <p:blipFill>
            <a:blip r:embed="rId6"/>
            <a:stretch>
              <a:fillRect/>
            </a:stretch>
          </p:blipFill>
          <p:spPr>
            <a:xfrm>
              <a:off x="0" y="1336953"/>
              <a:ext cx="9144792" cy="5541015"/>
            </a:xfrm>
            <a:prstGeom prst="rect">
              <a:avLst/>
            </a:prstGeom>
          </p:spPr>
        </p:pic>
        <p:pic>
          <p:nvPicPr>
            <p:cNvPr id="7" name="Image 6"/>
            <p:cNvPicPr>
              <a:picLocks noChangeAspect="1"/>
            </p:cNvPicPr>
            <p:nvPr userDrawn="1"/>
          </p:nvPicPr>
          <p:blipFill>
            <a:blip r:embed="rId7"/>
            <a:stretch>
              <a:fillRect/>
            </a:stretch>
          </p:blipFill>
          <p:spPr>
            <a:xfrm>
              <a:off x="101600" y="188640"/>
              <a:ext cx="8940800" cy="780288"/>
            </a:xfrm>
            <a:prstGeom prst="rect">
              <a:avLst/>
            </a:prstGeom>
          </p:spPr>
        </p:pic>
      </p:grpSp>
      <p:sp>
        <p:nvSpPr>
          <p:cNvPr id="9" name="Espace réservé du pied de page 4"/>
          <p:cNvSpPr>
            <a:spLocks noGrp="1"/>
          </p:cNvSpPr>
          <p:nvPr>
            <p:ph type="ftr" sz="quarter" idx="3"/>
          </p:nvPr>
        </p:nvSpPr>
        <p:spPr>
          <a:xfrm>
            <a:off x="101592" y="6414475"/>
            <a:ext cx="3095625" cy="476250"/>
          </a:xfrm>
          <a:prstGeom prst="rect">
            <a:avLst/>
          </a:prstGeom>
        </p:spPr>
        <p:txBody>
          <a:bodyPr/>
          <a:lstStyle>
            <a:lvl1pPr>
              <a:defRPr sz="1100">
                <a:solidFill>
                  <a:schemeClr val="tx1"/>
                </a:solidFill>
                <a:latin typeface="Arial" panose="020B0604020202020204" pitchFamily="34" charset="0"/>
                <a:cs typeface="Arial" panose="020B0604020202020204" pitchFamily="34" charset="0"/>
              </a:defRPr>
            </a:lvl1pPr>
          </a:lstStyle>
          <a:p>
            <a:r>
              <a:rPr lang="fr-FR" dirty="0" smtClean="0"/>
              <a:t>Réf document</a:t>
            </a:r>
            <a:endParaRPr lang="fr-FR" dirty="0"/>
          </a:p>
        </p:txBody>
      </p:sp>
      <p:sp>
        <p:nvSpPr>
          <p:cNvPr id="10" name="Espace réservé du pied de page 4"/>
          <p:cNvSpPr txBox="1">
            <a:spLocks/>
          </p:cNvSpPr>
          <p:nvPr userDrawn="1"/>
        </p:nvSpPr>
        <p:spPr>
          <a:xfrm>
            <a:off x="5932970" y="6353546"/>
            <a:ext cx="3095625" cy="476250"/>
          </a:xfrm>
          <a:prstGeom prst="rect">
            <a:avLst/>
          </a:prstGeom>
        </p:spPr>
        <p:txBody>
          <a:bodyPr/>
          <a:lstStyle>
            <a:defPPr>
              <a:defRPr lang="fr-FR"/>
            </a:defPPr>
            <a:lvl1pPr marL="0" algn="l"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dirty="0"/>
          </a:p>
        </p:txBody>
      </p:sp>
      <p:grpSp>
        <p:nvGrpSpPr>
          <p:cNvPr id="15" name="Groupe 14"/>
          <p:cNvGrpSpPr/>
          <p:nvPr userDrawn="1"/>
        </p:nvGrpSpPr>
        <p:grpSpPr>
          <a:xfrm>
            <a:off x="101592" y="6405436"/>
            <a:ext cx="8669967" cy="372470"/>
            <a:chOff x="315277" y="6941970"/>
            <a:chExt cx="10139047" cy="410752"/>
          </a:xfrm>
        </p:grpSpPr>
        <p:sp>
          <p:nvSpPr>
            <p:cNvPr id="16" name="object 4"/>
            <p:cNvSpPr/>
            <p:nvPr/>
          </p:nvSpPr>
          <p:spPr>
            <a:xfrm>
              <a:off x="315277" y="6941970"/>
              <a:ext cx="10139047" cy="0"/>
            </a:xfrm>
            <a:custGeom>
              <a:avLst/>
              <a:gdLst/>
              <a:ahLst/>
              <a:cxnLst/>
              <a:rect l="l" t="t" r="r" b="b"/>
              <a:pathLst>
                <a:path w="10139045">
                  <a:moveTo>
                    <a:pt x="0" y="0"/>
                  </a:moveTo>
                  <a:lnTo>
                    <a:pt x="10139032" y="0"/>
                  </a:lnTo>
                </a:path>
              </a:pathLst>
            </a:custGeom>
            <a:ln w="8064">
              <a:solidFill>
                <a:srgbClr val="636466"/>
              </a:solidFill>
            </a:ln>
          </p:spPr>
          <p:txBody>
            <a:bodyPr wrap="square" lIns="0" tIns="0" rIns="0" bIns="0" rtlCol="0"/>
            <a:lstStyle/>
            <a:p>
              <a:endParaRPr sz="1539"/>
            </a:p>
          </p:txBody>
        </p:sp>
        <p:grpSp>
          <p:nvGrpSpPr>
            <p:cNvPr id="17" name="Groupe 16"/>
            <p:cNvGrpSpPr/>
            <p:nvPr userDrawn="1"/>
          </p:nvGrpSpPr>
          <p:grpSpPr>
            <a:xfrm>
              <a:off x="7460078" y="7020155"/>
              <a:ext cx="2974976" cy="332567"/>
              <a:chOff x="7460078" y="7020175"/>
              <a:chExt cx="2974975" cy="332547"/>
            </a:xfrm>
          </p:grpSpPr>
          <p:sp>
            <p:nvSpPr>
              <p:cNvPr id="18" name="object 69"/>
              <p:cNvSpPr/>
              <p:nvPr/>
            </p:nvSpPr>
            <p:spPr>
              <a:xfrm>
                <a:off x="7494599" y="7047415"/>
                <a:ext cx="454405" cy="221260"/>
              </a:xfrm>
              <a:prstGeom prst="rect">
                <a:avLst/>
              </a:prstGeom>
              <a:blipFill>
                <a:blip r:embed="rId8" cstate="print"/>
                <a:stretch>
                  <a:fillRect/>
                </a:stretch>
              </a:blipFill>
            </p:spPr>
            <p:txBody>
              <a:bodyPr wrap="square" lIns="0" tIns="0" rIns="0" bIns="0" rtlCol="0"/>
              <a:lstStyle/>
              <a:p>
                <a:endParaRPr sz="1539"/>
              </a:p>
            </p:txBody>
          </p:sp>
          <p:sp>
            <p:nvSpPr>
              <p:cNvPr id="19" name="object 70"/>
              <p:cNvSpPr/>
              <p:nvPr/>
            </p:nvSpPr>
            <p:spPr>
              <a:xfrm>
                <a:off x="9295822" y="7020175"/>
                <a:ext cx="240715" cy="221649"/>
              </a:xfrm>
              <a:prstGeom prst="rect">
                <a:avLst/>
              </a:prstGeom>
              <a:blipFill>
                <a:blip r:embed="rId9" cstate="print"/>
                <a:stretch>
                  <a:fillRect/>
                </a:stretch>
              </a:blipFill>
            </p:spPr>
            <p:txBody>
              <a:bodyPr wrap="square" lIns="0" tIns="0" rIns="0" bIns="0" rtlCol="0"/>
              <a:lstStyle/>
              <a:p>
                <a:endParaRPr sz="1539"/>
              </a:p>
            </p:txBody>
          </p:sp>
          <p:sp>
            <p:nvSpPr>
              <p:cNvPr id="20" name="object 71"/>
              <p:cNvSpPr/>
              <p:nvPr/>
            </p:nvSpPr>
            <p:spPr>
              <a:xfrm>
                <a:off x="8027644" y="7048723"/>
                <a:ext cx="392023" cy="175771"/>
              </a:xfrm>
              <a:prstGeom prst="rect">
                <a:avLst/>
              </a:prstGeom>
              <a:blipFill>
                <a:blip r:embed="rId10" cstate="print"/>
                <a:stretch>
                  <a:fillRect/>
                </a:stretch>
              </a:blipFill>
            </p:spPr>
            <p:txBody>
              <a:bodyPr wrap="square" lIns="0" tIns="0" rIns="0" bIns="0" rtlCol="0"/>
              <a:lstStyle/>
              <a:p>
                <a:endParaRPr sz="1539"/>
              </a:p>
            </p:txBody>
          </p:sp>
          <p:sp>
            <p:nvSpPr>
              <p:cNvPr id="21" name="object 72"/>
              <p:cNvSpPr/>
              <p:nvPr/>
            </p:nvSpPr>
            <p:spPr>
              <a:xfrm>
                <a:off x="8540318" y="7062464"/>
                <a:ext cx="239167" cy="152082"/>
              </a:xfrm>
              <a:prstGeom prst="rect">
                <a:avLst/>
              </a:prstGeom>
              <a:blipFill>
                <a:blip r:embed="rId11" cstate="print"/>
                <a:stretch>
                  <a:fillRect/>
                </a:stretch>
              </a:blipFill>
            </p:spPr>
            <p:txBody>
              <a:bodyPr wrap="square" lIns="0" tIns="0" rIns="0" bIns="0" rtlCol="0"/>
              <a:lstStyle/>
              <a:p>
                <a:endParaRPr sz="1539"/>
              </a:p>
            </p:txBody>
          </p:sp>
          <p:sp>
            <p:nvSpPr>
              <p:cNvPr id="22" name="object 73"/>
              <p:cNvSpPr/>
              <p:nvPr/>
            </p:nvSpPr>
            <p:spPr>
              <a:xfrm>
                <a:off x="8862897" y="7084735"/>
                <a:ext cx="330883" cy="119686"/>
              </a:xfrm>
              <a:prstGeom prst="rect">
                <a:avLst/>
              </a:prstGeom>
              <a:blipFill>
                <a:blip r:embed="rId12" cstate="print"/>
                <a:stretch>
                  <a:fillRect/>
                </a:stretch>
              </a:blipFill>
            </p:spPr>
            <p:txBody>
              <a:bodyPr wrap="square" lIns="0" tIns="0" rIns="0" bIns="0" rtlCol="0"/>
              <a:lstStyle/>
              <a:p>
                <a:endParaRPr sz="1539"/>
              </a:p>
            </p:txBody>
          </p:sp>
          <p:sp>
            <p:nvSpPr>
              <p:cNvPr id="23" name="object 74"/>
              <p:cNvSpPr/>
              <p:nvPr/>
            </p:nvSpPr>
            <p:spPr>
              <a:xfrm>
                <a:off x="9915791" y="7188816"/>
                <a:ext cx="121285" cy="0"/>
              </a:xfrm>
              <a:custGeom>
                <a:avLst/>
                <a:gdLst/>
                <a:ahLst/>
                <a:cxnLst/>
                <a:rect l="l" t="t" r="r" b="b"/>
                <a:pathLst>
                  <a:path w="121284">
                    <a:moveTo>
                      <a:pt x="0" y="0"/>
                    </a:moveTo>
                    <a:lnTo>
                      <a:pt x="121037" y="0"/>
                    </a:lnTo>
                  </a:path>
                </a:pathLst>
              </a:custGeom>
              <a:ln w="3175">
                <a:solidFill>
                  <a:srgbClr val="1D0346"/>
                </a:solidFill>
              </a:ln>
            </p:spPr>
            <p:txBody>
              <a:bodyPr wrap="square" lIns="0" tIns="0" rIns="0" bIns="0" rtlCol="0"/>
              <a:lstStyle/>
              <a:p>
                <a:endParaRPr sz="1539"/>
              </a:p>
            </p:txBody>
          </p:sp>
          <p:sp>
            <p:nvSpPr>
              <p:cNvPr id="24" name="object 75"/>
              <p:cNvSpPr/>
              <p:nvPr/>
            </p:nvSpPr>
            <p:spPr>
              <a:xfrm>
                <a:off x="9915716" y="7186910"/>
                <a:ext cx="121285" cy="0"/>
              </a:xfrm>
              <a:custGeom>
                <a:avLst/>
                <a:gdLst/>
                <a:ahLst/>
                <a:cxnLst/>
                <a:rect l="l" t="t" r="r" b="b"/>
                <a:pathLst>
                  <a:path w="121284">
                    <a:moveTo>
                      <a:pt x="0" y="0"/>
                    </a:moveTo>
                    <a:lnTo>
                      <a:pt x="121145" y="0"/>
                    </a:lnTo>
                  </a:path>
                </a:pathLst>
              </a:custGeom>
              <a:ln w="3175">
                <a:solidFill>
                  <a:srgbClr val="1D0346"/>
                </a:solidFill>
              </a:ln>
            </p:spPr>
            <p:txBody>
              <a:bodyPr wrap="square" lIns="0" tIns="0" rIns="0" bIns="0" rtlCol="0"/>
              <a:lstStyle/>
              <a:p>
                <a:endParaRPr sz="1539"/>
              </a:p>
            </p:txBody>
          </p:sp>
          <p:sp>
            <p:nvSpPr>
              <p:cNvPr id="25" name="object 76"/>
              <p:cNvSpPr/>
              <p:nvPr/>
            </p:nvSpPr>
            <p:spPr>
              <a:xfrm>
                <a:off x="9917803" y="7072610"/>
                <a:ext cx="0" cy="113031"/>
              </a:xfrm>
              <a:custGeom>
                <a:avLst/>
                <a:gdLst/>
                <a:ahLst/>
                <a:cxnLst/>
                <a:rect l="l" t="t" r="r" b="b"/>
                <a:pathLst>
                  <a:path h="113029">
                    <a:moveTo>
                      <a:pt x="0" y="0"/>
                    </a:moveTo>
                    <a:lnTo>
                      <a:pt x="0" y="113029"/>
                    </a:lnTo>
                  </a:path>
                </a:pathLst>
              </a:custGeom>
              <a:ln w="4173">
                <a:solidFill>
                  <a:srgbClr val="1D0346"/>
                </a:solidFill>
              </a:ln>
            </p:spPr>
            <p:txBody>
              <a:bodyPr wrap="square" lIns="0" tIns="0" rIns="0" bIns="0" rtlCol="0"/>
              <a:lstStyle/>
              <a:p>
                <a:endParaRPr sz="1539"/>
              </a:p>
            </p:txBody>
          </p:sp>
          <p:sp>
            <p:nvSpPr>
              <p:cNvPr id="26" name="object 77"/>
              <p:cNvSpPr/>
              <p:nvPr/>
            </p:nvSpPr>
            <p:spPr>
              <a:xfrm>
                <a:off x="9915716" y="7071340"/>
                <a:ext cx="121285" cy="0"/>
              </a:xfrm>
              <a:custGeom>
                <a:avLst/>
                <a:gdLst/>
                <a:ahLst/>
                <a:cxnLst/>
                <a:rect l="l" t="t" r="r" b="b"/>
                <a:pathLst>
                  <a:path w="121284">
                    <a:moveTo>
                      <a:pt x="0" y="0"/>
                    </a:moveTo>
                    <a:lnTo>
                      <a:pt x="121232" y="0"/>
                    </a:lnTo>
                  </a:path>
                </a:pathLst>
              </a:custGeom>
              <a:ln w="3175">
                <a:solidFill>
                  <a:srgbClr val="1D0346"/>
                </a:solidFill>
              </a:ln>
            </p:spPr>
            <p:txBody>
              <a:bodyPr wrap="square" lIns="0" tIns="0" rIns="0" bIns="0" rtlCol="0"/>
              <a:lstStyle/>
              <a:p>
                <a:endParaRPr sz="1539"/>
              </a:p>
            </p:txBody>
          </p:sp>
          <p:sp>
            <p:nvSpPr>
              <p:cNvPr id="27" name="object 78"/>
              <p:cNvSpPr/>
              <p:nvPr/>
            </p:nvSpPr>
            <p:spPr>
              <a:xfrm>
                <a:off x="9915718" y="7069435"/>
                <a:ext cx="121285" cy="0"/>
              </a:xfrm>
              <a:custGeom>
                <a:avLst/>
                <a:gdLst/>
                <a:ahLst/>
                <a:cxnLst/>
                <a:rect l="l" t="t" r="r" b="b"/>
                <a:pathLst>
                  <a:path w="121284">
                    <a:moveTo>
                      <a:pt x="0" y="0"/>
                    </a:moveTo>
                    <a:lnTo>
                      <a:pt x="121232" y="0"/>
                    </a:lnTo>
                  </a:path>
                </a:pathLst>
              </a:custGeom>
              <a:ln w="3175">
                <a:solidFill>
                  <a:srgbClr val="1D0346"/>
                </a:solidFill>
              </a:ln>
            </p:spPr>
            <p:txBody>
              <a:bodyPr wrap="square" lIns="0" tIns="0" rIns="0" bIns="0" rtlCol="0"/>
              <a:lstStyle/>
              <a:p>
                <a:endParaRPr sz="1539"/>
              </a:p>
            </p:txBody>
          </p:sp>
          <p:sp>
            <p:nvSpPr>
              <p:cNvPr id="28" name="object 79"/>
              <p:cNvSpPr/>
              <p:nvPr/>
            </p:nvSpPr>
            <p:spPr>
              <a:xfrm>
                <a:off x="9915272" y="7067531"/>
                <a:ext cx="1270" cy="1270"/>
              </a:xfrm>
              <a:custGeom>
                <a:avLst/>
                <a:gdLst/>
                <a:ahLst/>
                <a:cxnLst/>
                <a:rect l="l" t="t" r="r" b="b"/>
                <a:pathLst>
                  <a:path w="1270" h="1270">
                    <a:moveTo>
                      <a:pt x="0" y="1269"/>
                    </a:moveTo>
                    <a:lnTo>
                      <a:pt x="685" y="1269"/>
                    </a:lnTo>
                    <a:lnTo>
                      <a:pt x="685" y="0"/>
                    </a:lnTo>
                    <a:lnTo>
                      <a:pt x="0" y="0"/>
                    </a:lnTo>
                    <a:lnTo>
                      <a:pt x="0" y="1269"/>
                    </a:lnTo>
                    <a:close/>
                  </a:path>
                </a:pathLst>
              </a:custGeom>
              <a:solidFill>
                <a:srgbClr val="1D0346"/>
              </a:solidFill>
            </p:spPr>
            <p:txBody>
              <a:bodyPr wrap="square" lIns="0" tIns="0" rIns="0" bIns="0" rtlCol="0"/>
              <a:lstStyle/>
              <a:p>
                <a:endParaRPr sz="1539"/>
              </a:p>
            </p:txBody>
          </p:sp>
          <p:sp>
            <p:nvSpPr>
              <p:cNvPr id="29" name="object 80"/>
              <p:cNvSpPr/>
              <p:nvPr/>
            </p:nvSpPr>
            <p:spPr>
              <a:xfrm>
                <a:off x="9920225" y="7185421"/>
                <a:ext cx="111760" cy="635"/>
              </a:xfrm>
              <a:custGeom>
                <a:avLst/>
                <a:gdLst/>
                <a:ahLst/>
                <a:cxnLst/>
                <a:rect l="l" t="t" r="r" b="b"/>
                <a:pathLst>
                  <a:path w="111759" h="634">
                    <a:moveTo>
                      <a:pt x="28771" y="0"/>
                    </a:moveTo>
                    <a:lnTo>
                      <a:pt x="0" y="66"/>
                    </a:lnTo>
                    <a:lnTo>
                      <a:pt x="111671" y="66"/>
                    </a:lnTo>
                    <a:lnTo>
                      <a:pt x="28771" y="0"/>
                    </a:lnTo>
                    <a:close/>
                  </a:path>
                </a:pathLst>
              </a:custGeom>
              <a:solidFill>
                <a:srgbClr val="1D0346"/>
              </a:solidFill>
            </p:spPr>
            <p:txBody>
              <a:bodyPr wrap="square" lIns="0" tIns="0" rIns="0" bIns="0" rtlCol="0"/>
              <a:lstStyle/>
              <a:p>
                <a:endParaRPr sz="1539"/>
              </a:p>
            </p:txBody>
          </p:sp>
          <p:sp>
            <p:nvSpPr>
              <p:cNvPr id="30" name="object 81"/>
              <p:cNvSpPr/>
              <p:nvPr/>
            </p:nvSpPr>
            <p:spPr>
              <a:xfrm>
                <a:off x="10034596" y="7072610"/>
                <a:ext cx="0" cy="113031"/>
              </a:xfrm>
              <a:custGeom>
                <a:avLst/>
                <a:gdLst/>
                <a:ahLst/>
                <a:cxnLst/>
                <a:rect l="l" t="t" r="r" b="b"/>
                <a:pathLst>
                  <a:path h="113029">
                    <a:moveTo>
                      <a:pt x="0" y="0"/>
                    </a:moveTo>
                    <a:lnTo>
                      <a:pt x="0" y="113029"/>
                    </a:lnTo>
                  </a:path>
                </a:pathLst>
              </a:custGeom>
              <a:ln w="4701">
                <a:solidFill>
                  <a:srgbClr val="1D0346"/>
                </a:solidFill>
              </a:ln>
            </p:spPr>
            <p:txBody>
              <a:bodyPr wrap="square" lIns="0" tIns="0" rIns="0" bIns="0" rtlCol="0"/>
              <a:lstStyle/>
              <a:p>
                <a:endParaRPr sz="1539"/>
              </a:p>
            </p:txBody>
          </p:sp>
          <p:sp>
            <p:nvSpPr>
              <p:cNvPr id="31" name="object 82"/>
              <p:cNvSpPr/>
              <p:nvPr/>
            </p:nvSpPr>
            <p:spPr>
              <a:xfrm>
                <a:off x="9920289" y="7072877"/>
                <a:ext cx="111760" cy="635"/>
              </a:xfrm>
              <a:custGeom>
                <a:avLst/>
                <a:gdLst/>
                <a:ahLst/>
                <a:cxnLst/>
                <a:rect l="l" t="t" r="r" b="b"/>
                <a:pathLst>
                  <a:path w="111759" h="634">
                    <a:moveTo>
                      <a:pt x="111645" y="0"/>
                    </a:moveTo>
                    <a:lnTo>
                      <a:pt x="0" y="0"/>
                    </a:lnTo>
                    <a:lnTo>
                      <a:pt x="82757" y="46"/>
                    </a:lnTo>
                    <a:lnTo>
                      <a:pt x="111645" y="0"/>
                    </a:lnTo>
                    <a:close/>
                  </a:path>
                </a:pathLst>
              </a:custGeom>
              <a:solidFill>
                <a:srgbClr val="1D0346"/>
              </a:solidFill>
            </p:spPr>
            <p:txBody>
              <a:bodyPr wrap="square" lIns="0" tIns="0" rIns="0" bIns="0" rtlCol="0"/>
              <a:lstStyle/>
              <a:p>
                <a:endParaRPr sz="1539"/>
              </a:p>
            </p:txBody>
          </p:sp>
          <p:sp>
            <p:nvSpPr>
              <p:cNvPr id="32" name="object 83"/>
              <p:cNvSpPr/>
              <p:nvPr/>
            </p:nvSpPr>
            <p:spPr>
              <a:xfrm>
                <a:off x="9976151" y="7068254"/>
                <a:ext cx="60325" cy="635"/>
              </a:xfrm>
              <a:custGeom>
                <a:avLst/>
                <a:gdLst/>
                <a:ahLst/>
                <a:cxnLst/>
                <a:rect l="l" t="t" r="r" b="b"/>
                <a:pathLst>
                  <a:path w="60325" h="634">
                    <a:moveTo>
                      <a:pt x="60228" y="0"/>
                    </a:moveTo>
                    <a:lnTo>
                      <a:pt x="0" y="47"/>
                    </a:lnTo>
                    <a:lnTo>
                      <a:pt x="60286" y="47"/>
                    </a:lnTo>
                    <a:close/>
                  </a:path>
                </a:pathLst>
              </a:custGeom>
              <a:solidFill>
                <a:srgbClr val="1D0346"/>
              </a:solidFill>
            </p:spPr>
            <p:txBody>
              <a:bodyPr wrap="square" lIns="0" tIns="0" rIns="0" bIns="0" rtlCol="0"/>
              <a:lstStyle/>
              <a:p>
                <a:endParaRPr sz="1539"/>
              </a:p>
            </p:txBody>
          </p:sp>
          <p:sp>
            <p:nvSpPr>
              <p:cNvPr id="33" name="object 84"/>
              <p:cNvSpPr/>
              <p:nvPr/>
            </p:nvSpPr>
            <p:spPr>
              <a:xfrm>
                <a:off x="9915720" y="7189940"/>
                <a:ext cx="635" cy="1270"/>
              </a:xfrm>
              <a:custGeom>
                <a:avLst/>
                <a:gdLst/>
                <a:ahLst/>
                <a:cxnLst/>
                <a:rect l="l" t="t" r="r" b="b"/>
                <a:pathLst>
                  <a:path w="634" h="1270">
                    <a:moveTo>
                      <a:pt x="0" y="1269"/>
                    </a:moveTo>
                    <a:lnTo>
                      <a:pt x="250" y="1269"/>
                    </a:lnTo>
                    <a:lnTo>
                      <a:pt x="250" y="0"/>
                    </a:lnTo>
                    <a:lnTo>
                      <a:pt x="0" y="0"/>
                    </a:lnTo>
                    <a:lnTo>
                      <a:pt x="0" y="1269"/>
                    </a:lnTo>
                    <a:close/>
                  </a:path>
                </a:pathLst>
              </a:custGeom>
              <a:solidFill>
                <a:srgbClr val="73678D"/>
              </a:solidFill>
            </p:spPr>
            <p:txBody>
              <a:bodyPr wrap="square" lIns="0" tIns="0" rIns="0" bIns="0" rtlCol="0"/>
              <a:lstStyle/>
              <a:p>
                <a:endParaRPr sz="1539"/>
              </a:p>
            </p:txBody>
          </p:sp>
          <p:sp>
            <p:nvSpPr>
              <p:cNvPr id="34" name="object 85"/>
              <p:cNvSpPr/>
              <p:nvPr/>
            </p:nvSpPr>
            <p:spPr>
              <a:xfrm>
                <a:off x="10036201" y="7189687"/>
                <a:ext cx="1270" cy="635"/>
              </a:xfrm>
              <a:custGeom>
                <a:avLst/>
                <a:gdLst/>
                <a:ahLst/>
                <a:cxnLst/>
                <a:rect l="l" t="t" r="r" b="b"/>
                <a:pathLst>
                  <a:path w="1270" h="634">
                    <a:moveTo>
                      <a:pt x="609" y="0"/>
                    </a:moveTo>
                    <a:lnTo>
                      <a:pt x="0" y="469"/>
                    </a:lnTo>
                    <a:lnTo>
                      <a:pt x="685" y="495"/>
                    </a:lnTo>
                    <a:lnTo>
                      <a:pt x="609" y="0"/>
                    </a:lnTo>
                    <a:close/>
                  </a:path>
                </a:pathLst>
              </a:custGeom>
              <a:solidFill>
                <a:srgbClr val="73678D"/>
              </a:solidFill>
            </p:spPr>
            <p:txBody>
              <a:bodyPr wrap="square" lIns="0" tIns="0" rIns="0" bIns="0" rtlCol="0"/>
              <a:lstStyle/>
              <a:p>
                <a:endParaRPr sz="1539"/>
              </a:p>
            </p:txBody>
          </p:sp>
          <p:sp>
            <p:nvSpPr>
              <p:cNvPr id="35" name="object 86"/>
              <p:cNvSpPr/>
              <p:nvPr/>
            </p:nvSpPr>
            <p:spPr>
              <a:xfrm>
                <a:off x="9915920" y="7190030"/>
                <a:ext cx="120650" cy="0"/>
              </a:xfrm>
              <a:custGeom>
                <a:avLst/>
                <a:gdLst/>
                <a:ahLst/>
                <a:cxnLst/>
                <a:rect l="l" t="t" r="r" b="b"/>
                <a:pathLst>
                  <a:path w="120650">
                    <a:moveTo>
                      <a:pt x="0" y="0"/>
                    </a:moveTo>
                    <a:lnTo>
                      <a:pt x="120156" y="0"/>
                    </a:lnTo>
                  </a:path>
                </a:pathLst>
              </a:custGeom>
              <a:ln w="3175">
                <a:solidFill>
                  <a:srgbClr val="73678D"/>
                </a:solidFill>
              </a:ln>
            </p:spPr>
            <p:txBody>
              <a:bodyPr wrap="square" lIns="0" tIns="0" rIns="0" bIns="0" rtlCol="0"/>
              <a:lstStyle/>
              <a:p>
                <a:endParaRPr sz="1539"/>
              </a:p>
            </p:txBody>
          </p:sp>
          <p:sp>
            <p:nvSpPr>
              <p:cNvPr id="36" name="object 87"/>
              <p:cNvSpPr/>
              <p:nvPr/>
            </p:nvSpPr>
            <p:spPr>
              <a:xfrm>
                <a:off x="10035498" y="7189945"/>
                <a:ext cx="1270" cy="635"/>
              </a:xfrm>
              <a:custGeom>
                <a:avLst/>
                <a:gdLst/>
                <a:ahLst/>
                <a:cxnLst/>
                <a:rect l="l" t="t" r="r" b="b"/>
                <a:pathLst>
                  <a:path w="1270" h="634">
                    <a:moveTo>
                      <a:pt x="982" y="0"/>
                    </a:moveTo>
                    <a:lnTo>
                      <a:pt x="0" y="0"/>
                    </a:lnTo>
                    <a:lnTo>
                      <a:pt x="711" y="203"/>
                    </a:lnTo>
                    <a:lnTo>
                      <a:pt x="982" y="0"/>
                    </a:lnTo>
                    <a:close/>
                  </a:path>
                </a:pathLst>
              </a:custGeom>
              <a:solidFill>
                <a:srgbClr val="73678D"/>
              </a:solidFill>
            </p:spPr>
            <p:txBody>
              <a:bodyPr wrap="square" lIns="0" tIns="0" rIns="0" bIns="0" rtlCol="0"/>
              <a:lstStyle/>
              <a:p>
                <a:endParaRPr sz="1539"/>
              </a:p>
            </p:txBody>
          </p:sp>
          <p:sp>
            <p:nvSpPr>
              <p:cNvPr id="37" name="object 88"/>
              <p:cNvSpPr/>
              <p:nvPr/>
            </p:nvSpPr>
            <p:spPr>
              <a:xfrm>
                <a:off x="9915279" y="7189901"/>
                <a:ext cx="121920" cy="0"/>
              </a:xfrm>
              <a:custGeom>
                <a:avLst/>
                <a:gdLst/>
                <a:ahLst/>
                <a:cxnLst/>
                <a:rect l="l" t="t" r="r" b="b"/>
                <a:pathLst>
                  <a:path w="121920">
                    <a:moveTo>
                      <a:pt x="0" y="0"/>
                    </a:moveTo>
                    <a:lnTo>
                      <a:pt x="121539" y="0"/>
                    </a:lnTo>
                  </a:path>
                </a:pathLst>
              </a:custGeom>
              <a:ln w="3175">
                <a:solidFill>
                  <a:srgbClr val="73678D"/>
                </a:solidFill>
              </a:ln>
            </p:spPr>
            <p:txBody>
              <a:bodyPr wrap="square" lIns="0" tIns="0" rIns="0" bIns="0" rtlCol="0"/>
              <a:lstStyle/>
              <a:p>
                <a:endParaRPr sz="1539"/>
              </a:p>
            </p:txBody>
          </p:sp>
          <p:sp>
            <p:nvSpPr>
              <p:cNvPr id="38" name="object 89"/>
              <p:cNvSpPr/>
              <p:nvPr/>
            </p:nvSpPr>
            <p:spPr>
              <a:xfrm>
                <a:off x="9915531" y="7068701"/>
                <a:ext cx="0" cy="121285"/>
              </a:xfrm>
              <a:custGeom>
                <a:avLst/>
                <a:gdLst/>
                <a:ahLst/>
                <a:cxnLst/>
                <a:rect l="l" t="t" r="r" b="b"/>
                <a:pathLst>
                  <a:path h="121284">
                    <a:moveTo>
                      <a:pt x="0" y="0"/>
                    </a:moveTo>
                    <a:lnTo>
                      <a:pt x="0" y="120742"/>
                    </a:lnTo>
                  </a:path>
                </a:pathLst>
              </a:custGeom>
              <a:ln w="3175">
                <a:solidFill>
                  <a:srgbClr val="230949"/>
                </a:solidFill>
              </a:ln>
            </p:spPr>
            <p:txBody>
              <a:bodyPr wrap="square" lIns="0" tIns="0" rIns="0" bIns="0" rtlCol="0"/>
              <a:lstStyle/>
              <a:p>
                <a:endParaRPr sz="1539"/>
              </a:p>
            </p:txBody>
          </p:sp>
          <p:sp>
            <p:nvSpPr>
              <p:cNvPr id="39" name="object 90"/>
              <p:cNvSpPr/>
              <p:nvPr userDrawn="1"/>
            </p:nvSpPr>
            <p:spPr>
              <a:xfrm>
                <a:off x="10078514" y="7101460"/>
                <a:ext cx="43816" cy="53340"/>
              </a:xfrm>
              <a:custGeom>
                <a:avLst/>
                <a:gdLst/>
                <a:ahLst/>
                <a:cxnLst/>
                <a:rect l="l" t="t" r="r" b="b"/>
                <a:pathLst>
                  <a:path w="43815" h="53340">
                    <a:moveTo>
                      <a:pt x="19051" y="52679"/>
                    </a:moveTo>
                    <a:lnTo>
                      <a:pt x="7785" y="52679"/>
                    </a:lnTo>
                    <a:lnTo>
                      <a:pt x="13881" y="53111"/>
                    </a:lnTo>
                    <a:lnTo>
                      <a:pt x="19051" y="52679"/>
                    </a:lnTo>
                    <a:close/>
                  </a:path>
                  <a:path w="43815" h="53340">
                    <a:moveTo>
                      <a:pt x="15163" y="0"/>
                    </a:moveTo>
                    <a:lnTo>
                      <a:pt x="8750" y="736"/>
                    </a:lnTo>
                    <a:lnTo>
                      <a:pt x="471" y="736"/>
                    </a:lnTo>
                    <a:lnTo>
                      <a:pt x="406" y="51777"/>
                    </a:lnTo>
                    <a:lnTo>
                      <a:pt x="0" y="52882"/>
                    </a:lnTo>
                    <a:lnTo>
                      <a:pt x="7785" y="52679"/>
                    </a:lnTo>
                    <a:lnTo>
                      <a:pt x="19051" y="52679"/>
                    </a:lnTo>
                    <a:lnTo>
                      <a:pt x="19964" y="52603"/>
                    </a:lnTo>
                    <a:lnTo>
                      <a:pt x="29104" y="50124"/>
                    </a:lnTo>
                    <a:lnTo>
                      <a:pt x="32944" y="47307"/>
                    </a:lnTo>
                    <a:lnTo>
                      <a:pt x="6605" y="47294"/>
                    </a:lnTo>
                    <a:lnTo>
                      <a:pt x="6248" y="46888"/>
                    </a:lnTo>
                    <a:lnTo>
                      <a:pt x="6248" y="6413"/>
                    </a:lnTo>
                    <a:lnTo>
                      <a:pt x="6629" y="5956"/>
                    </a:lnTo>
                    <a:lnTo>
                      <a:pt x="15075" y="5956"/>
                    </a:lnTo>
                    <a:lnTo>
                      <a:pt x="17957" y="5537"/>
                    </a:lnTo>
                    <a:lnTo>
                      <a:pt x="32448" y="5537"/>
                    </a:lnTo>
                    <a:lnTo>
                      <a:pt x="30599" y="3975"/>
                    </a:lnTo>
                    <a:lnTo>
                      <a:pt x="21513" y="914"/>
                    </a:lnTo>
                    <a:lnTo>
                      <a:pt x="20279" y="736"/>
                    </a:lnTo>
                    <a:lnTo>
                      <a:pt x="8750" y="736"/>
                    </a:lnTo>
                    <a:lnTo>
                      <a:pt x="749" y="406"/>
                    </a:lnTo>
                    <a:lnTo>
                      <a:pt x="17986" y="406"/>
                    </a:lnTo>
                    <a:lnTo>
                      <a:pt x="15163" y="0"/>
                    </a:lnTo>
                    <a:close/>
                  </a:path>
                  <a:path w="43815" h="53340">
                    <a:moveTo>
                      <a:pt x="11531" y="47142"/>
                    </a:moveTo>
                    <a:lnTo>
                      <a:pt x="6616" y="47307"/>
                    </a:lnTo>
                    <a:lnTo>
                      <a:pt x="32961" y="47294"/>
                    </a:lnTo>
                    <a:lnTo>
                      <a:pt x="15036" y="47294"/>
                    </a:lnTo>
                    <a:lnTo>
                      <a:pt x="11531" y="47142"/>
                    </a:lnTo>
                    <a:close/>
                  </a:path>
                  <a:path w="43815" h="53340">
                    <a:moveTo>
                      <a:pt x="32448" y="5537"/>
                    </a:moveTo>
                    <a:lnTo>
                      <a:pt x="17957" y="5537"/>
                    </a:lnTo>
                    <a:lnTo>
                      <a:pt x="22821" y="6845"/>
                    </a:lnTo>
                    <a:lnTo>
                      <a:pt x="29444" y="9941"/>
                    </a:lnTo>
                    <a:lnTo>
                      <a:pt x="34256" y="14971"/>
                    </a:lnTo>
                    <a:lnTo>
                      <a:pt x="36989" y="21523"/>
                    </a:lnTo>
                    <a:lnTo>
                      <a:pt x="37376" y="29184"/>
                    </a:lnTo>
                    <a:lnTo>
                      <a:pt x="35395" y="36278"/>
                    </a:lnTo>
                    <a:lnTo>
                      <a:pt x="31362" y="41863"/>
                    </a:lnTo>
                    <a:lnTo>
                      <a:pt x="25624" y="45599"/>
                    </a:lnTo>
                    <a:lnTo>
                      <a:pt x="18529" y="47142"/>
                    </a:lnTo>
                    <a:lnTo>
                      <a:pt x="15036" y="47294"/>
                    </a:lnTo>
                    <a:lnTo>
                      <a:pt x="32961" y="47294"/>
                    </a:lnTo>
                    <a:lnTo>
                      <a:pt x="36439" y="44743"/>
                    </a:lnTo>
                    <a:lnTo>
                      <a:pt x="41388" y="37088"/>
                    </a:lnTo>
                    <a:lnTo>
                      <a:pt x="43370" y="27787"/>
                    </a:lnTo>
                    <a:lnTo>
                      <a:pt x="42007" y="18018"/>
                    </a:lnTo>
                    <a:lnTo>
                      <a:pt x="37590" y="9879"/>
                    </a:lnTo>
                    <a:lnTo>
                      <a:pt x="32448" y="5537"/>
                    </a:lnTo>
                    <a:close/>
                  </a:path>
                  <a:path w="43815" h="53340">
                    <a:moveTo>
                      <a:pt x="15075" y="5956"/>
                    </a:moveTo>
                    <a:lnTo>
                      <a:pt x="6629" y="5956"/>
                    </a:lnTo>
                    <a:lnTo>
                      <a:pt x="12979" y="6261"/>
                    </a:lnTo>
                    <a:lnTo>
                      <a:pt x="15075" y="5956"/>
                    </a:lnTo>
                    <a:close/>
                  </a:path>
                </a:pathLst>
              </a:custGeom>
              <a:solidFill>
                <a:srgbClr val="1D0346"/>
              </a:solidFill>
            </p:spPr>
            <p:txBody>
              <a:bodyPr wrap="square" lIns="0" tIns="0" rIns="0" bIns="0" rtlCol="0"/>
              <a:lstStyle/>
              <a:p>
                <a:endParaRPr sz="1539"/>
              </a:p>
            </p:txBody>
          </p:sp>
          <p:sp>
            <p:nvSpPr>
              <p:cNvPr id="40" name="object 91"/>
              <p:cNvSpPr/>
              <p:nvPr/>
            </p:nvSpPr>
            <p:spPr>
              <a:xfrm>
                <a:off x="10239687" y="7101353"/>
                <a:ext cx="38100" cy="53340"/>
              </a:xfrm>
              <a:custGeom>
                <a:avLst/>
                <a:gdLst/>
                <a:ahLst/>
                <a:cxnLst/>
                <a:rect l="l" t="t" r="r" b="b"/>
                <a:pathLst>
                  <a:path w="38100" h="53340">
                    <a:moveTo>
                      <a:pt x="18649" y="15136"/>
                    </a:moveTo>
                    <a:lnTo>
                      <a:pt x="11753" y="16248"/>
                    </a:lnTo>
                    <a:lnTo>
                      <a:pt x="5494" y="20523"/>
                    </a:lnTo>
                    <a:lnTo>
                      <a:pt x="1214" y="27258"/>
                    </a:lnTo>
                    <a:lnTo>
                      <a:pt x="0" y="34915"/>
                    </a:lnTo>
                    <a:lnTo>
                      <a:pt x="1802" y="42472"/>
                    </a:lnTo>
                    <a:lnTo>
                      <a:pt x="6573" y="48907"/>
                    </a:lnTo>
                    <a:lnTo>
                      <a:pt x="12286" y="52192"/>
                    </a:lnTo>
                    <a:lnTo>
                      <a:pt x="19477" y="53211"/>
                    </a:lnTo>
                    <a:lnTo>
                      <a:pt x="27058" y="50999"/>
                    </a:lnTo>
                    <a:lnTo>
                      <a:pt x="30136" y="48133"/>
                    </a:lnTo>
                    <a:lnTo>
                      <a:pt x="26614" y="48133"/>
                    </a:lnTo>
                    <a:lnTo>
                      <a:pt x="11336" y="48031"/>
                    </a:lnTo>
                    <a:lnTo>
                      <a:pt x="5265" y="41795"/>
                    </a:lnTo>
                    <a:lnTo>
                      <a:pt x="5405" y="26390"/>
                    </a:lnTo>
                    <a:lnTo>
                      <a:pt x="11552" y="20231"/>
                    </a:lnTo>
                    <a:lnTo>
                      <a:pt x="29592" y="20231"/>
                    </a:lnTo>
                    <a:lnTo>
                      <a:pt x="25648" y="17156"/>
                    </a:lnTo>
                    <a:lnTo>
                      <a:pt x="18649" y="15136"/>
                    </a:lnTo>
                    <a:close/>
                  </a:path>
                  <a:path w="38100" h="53340">
                    <a:moveTo>
                      <a:pt x="37838" y="44589"/>
                    </a:moveTo>
                    <a:lnTo>
                      <a:pt x="33942" y="44589"/>
                    </a:lnTo>
                    <a:lnTo>
                      <a:pt x="33913" y="50999"/>
                    </a:lnTo>
                    <a:lnTo>
                      <a:pt x="33815" y="52616"/>
                    </a:lnTo>
                    <a:lnTo>
                      <a:pt x="34564" y="52844"/>
                    </a:lnTo>
                    <a:lnTo>
                      <a:pt x="37498" y="52908"/>
                    </a:lnTo>
                    <a:lnTo>
                      <a:pt x="37853" y="52324"/>
                    </a:lnTo>
                    <a:lnTo>
                      <a:pt x="37838" y="44589"/>
                    </a:lnTo>
                    <a:close/>
                  </a:path>
                  <a:path w="38100" h="53340">
                    <a:moveTo>
                      <a:pt x="29592" y="20231"/>
                    </a:moveTo>
                    <a:lnTo>
                      <a:pt x="11552" y="20231"/>
                    </a:lnTo>
                    <a:lnTo>
                      <a:pt x="26741" y="20332"/>
                    </a:lnTo>
                    <a:lnTo>
                      <a:pt x="32623" y="26390"/>
                    </a:lnTo>
                    <a:lnTo>
                      <a:pt x="32659" y="42049"/>
                    </a:lnTo>
                    <a:lnTo>
                      <a:pt x="26614" y="48133"/>
                    </a:lnTo>
                    <a:lnTo>
                      <a:pt x="30136" y="48133"/>
                    </a:lnTo>
                    <a:lnTo>
                      <a:pt x="33942" y="44589"/>
                    </a:lnTo>
                    <a:lnTo>
                      <a:pt x="37838" y="44589"/>
                    </a:lnTo>
                    <a:lnTo>
                      <a:pt x="37809" y="22275"/>
                    </a:lnTo>
                    <a:lnTo>
                      <a:pt x="32215" y="22275"/>
                    </a:lnTo>
                    <a:lnTo>
                      <a:pt x="29592" y="20231"/>
                    </a:lnTo>
                    <a:close/>
                  </a:path>
                  <a:path w="38100" h="53340">
                    <a:moveTo>
                      <a:pt x="33269" y="482"/>
                    </a:moveTo>
                    <a:lnTo>
                      <a:pt x="32418" y="774"/>
                    </a:lnTo>
                    <a:lnTo>
                      <a:pt x="32532" y="14516"/>
                    </a:lnTo>
                    <a:lnTo>
                      <a:pt x="32494" y="21005"/>
                    </a:lnTo>
                    <a:lnTo>
                      <a:pt x="32850" y="21729"/>
                    </a:lnTo>
                    <a:lnTo>
                      <a:pt x="32215" y="22275"/>
                    </a:lnTo>
                    <a:lnTo>
                      <a:pt x="37809" y="22275"/>
                    </a:lnTo>
                    <a:lnTo>
                      <a:pt x="37888" y="774"/>
                    </a:lnTo>
                    <a:lnTo>
                      <a:pt x="36253" y="774"/>
                    </a:lnTo>
                    <a:lnTo>
                      <a:pt x="33269" y="482"/>
                    </a:lnTo>
                    <a:close/>
                  </a:path>
                  <a:path w="38100" h="53340">
                    <a:moveTo>
                      <a:pt x="37892" y="0"/>
                    </a:moveTo>
                    <a:lnTo>
                      <a:pt x="36253" y="774"/>
                    </a:lnTo>
                    <a:lnTo>
                      <a:pt x="37888" y="774"/>
                    </a:lnTo>
                    <a:lnTo>
                      <a:pt x="37892" y="0"/>
                    </a:lnTo>
                    <a:close/>
                  </a:path>
                </a:pathLst>
              </a:custGeom>
              <a:solidFill>
                <a:srgbClr val="4774B9"/>
              </a:solidFill>
            </p:spPr>
            <p:txBody>
              <a:bodyPr wrap="square" lIns="0" tIns="0" rIns="0" bIns="0" rtlCol="0"/>
              <a:lstStyle/>
              <a:p>
                <a:endParaRPr sz="1539"/>
              </a:p>
            </p:txBody>
          </p:sp>
          <p:sp>
            <p:nvSpPr>
              <p:cNvPr id="41" name="object 92"/>
              <p:cNvSpPr/>
              <p:nvPr/>
            </p:nvSpPr>
            <p:spPr>
              <a:xfrm>
                <a:off x="10127003" y="7116484"/>
                <a:ext cx="38100" cy="38735"/>
              </a:xfrm>
              <a:custGeom>
                <a:avLst/>
                <a:gdLst/>
                <a:ahLst/>
                <a:cxnLst/>
                <a:rect l="l" t="t" r="r" b="b"/>
                <a:pathLst>
                  <a:path w="38100" h="38734">
                    <a:moveTo>
                      <a:pt x="20021" y="0"/>
                    </a:moveTo>
                    <a:lnTo>
                      <a:pt x="12869" y="790"/>
                    </a:lnTo>
                    <a:lnTo>
                      <a:pt x="6873" y="4032"/>
                    </a:lnTo>
                    <a:lnTo>
                      <a:pt x="2071" y="10072"/>
                    </a:lnTo>
                    <a:lnTo>
                      <a:pt x="0" y="17356"/>
                    </a:lnTo>
                    <a:lnTo>
                      <a:pt x="762" y="24890"/>
                    </a:lnTo>
                    <a:lnTo>
                      <a:pt x="4460" y="31680"/>
                    </a:lnTo>
                    <a:lnTo>
                      <a:pt x="8359" y="36252"/>
                    </a:lnTo>
                    <a:lnTo>
                      <a:pt x="13363" y="38373"/>
                    </a:lnTo>
                    <a:lnTo>
                      <a:pt x="25517" y="37941"/>
                    </a:lnTo>
                    <a:lnTo>
                      <a:pt x="30076" y="34982"/>
                    </a:lnTo>
                    <a:lnTo>
                      <a:pt x="31491" y="32962"/>
                    </a:lnTo>
                    <a:lnTo>
                      <a:pt x="26546" y="32962"/>
                    </a:lnTo>
                    <a:lnTo>
                      <a:pt x="11293" y="32810"/>
                    </a:lnTo>
                    <a:lnTo>
                      <a:pt x="5400" y="26765"/>
                    </a:lnTo>
                    <a:lnTo>
                      <a:pt x="5413" y="11347"/>
                    </a:lnTo>
                    <a:lnTo>
                      <a:pt x="11509" y="5124"/>
                    </a:lnTo>
                    <a:lnTo>
                      <a:pt x="30273" y="5124"/>
                    </a:lnTo>
                    <a:lnTo>
                      <a:pt x="27340" y="2342"/>
                    </a:lnTo>
                    <a:lnTo>
                      <a:pt x="20021" y="0"/>
                    </a:lnTo>
                    <a:close/>
                  </a:path>
                  <a:path w="38100" h="38734">
                    <a:moveTo>
                      <a:pt x="37925" y="29597"/>
                    </a:moveTo>
                    <a:lnTo>
                      <a:pt x="33848" y="29597"/>
                    </a:lnTo>
                    <a:lnTo>
                      <a:pt x="33887" y="34982"/>
                    </a:lnTo>
                    <a:lnTo>
                      <a:pt x="33696" y="38017"/>
                    </a:lnTo>
                    <a:lnTo>
                      <a:pt x="34864" y="37763"/>
                    </a:lnTo>
                    <a:lnTo>
                      <a:pt x="37950" y="37763"/>
                    </a:lnTo>
                    <a:lnTo>
                      <a:pt x="37925" y="29597"/>
                    </a:lnTo>
                    <a:close/>
                  </a:path>
                  <a:path w="38100" h="38734">
                    <a:moveTo>
                      <a:pt x="37950" y="37763"/>
                    </a:moveTo>
                    <a:lnTo>
                      <a:pt x="34864" y="37763"/>
                    </a:lnTo>
                    <a:lnTo>
                      <a:pt x="37252" y="37865"/>
                    </a:lnTo>
                    <a:lnTo>
                      <a:pt x="37950" y="37763"/>
                    </a:lnTo>
                    <a:close/>
                  </a:path>
                  <a:path w="38100" h="38734">
                    <a:moveTo>
                      <a:pt x="30273" y="5124"/>
                    </a:moveTo>
                    <a:lnTo>
                      <a:pt x="11509" y="5124"/>
                    </a:lnTo>
                    <a:lnTo>
                      <a:pt x="26647" y="5213"/>
                    </a:lnTo>
                    <a:lnTo>
                      <a:pt x="32606" y="11347"/>
                    </a:lnTo>
                    <a:lnTo>
                      <a:pt x="32591" y="26930"/>
                    </a:lnTo>
                    <a:lnTo>
                      <a:pt x="26546" y="32962"/>
                    </a:lnTo>
                    <a:lnTo>
                      <a:pt x="31491" y="32962"/>
                    </a:lnTo>
                    <a:lnTo>
                      <a:pt x="33848" y="29597"/>
                    </a:lnTo>
                    <a:lnTo>
                      <a:pt x="37925" y="29597"/>
                    </a:lnTo>
                    <a:lnTo>
                      <a:pt x="37918" y="8502"/>
                    </a:lnTo>
                    <a:lnTo>
                      <a:pt x="33835" y="8502"/>
                    </a:lnTo>
                    <a:lnTo>
                      <a:pt x="30273" y="5124"/>
                    </a:lnTo>
                    <a:close/>
                  </a:path>
                  <a:path w="38100" h="38734">
                    <a:moveTo>
                      <a:pt x="33620" y="196"/>
                    </a:moveTo>
                    <a:lnTo>
                      <a:pt x="33797" y="2127"/>
                    </a:lnTo>
                    <a:lnTo>
                      <a:pt x="33898" y="5124"/>
                    </a:lnTo>
                    <a:lnTo>
                      <a:pt x="33835" y="8502"/>
                    </a:lnTo>
                    <a:lnTo>
                      <a:pt x="37918" y="8502"/>
                    </a:lnTo>
                    <a:lnTo>
                      <a:pt x="37950" y="590"/>
                    </a:lnTo>
                    <a:lnTo>
                      <a:pt x="37710" y="488"/>
                    </a:lnTo>
                    <a:lnTo>
                      <a:pt x="34851" y="488"/>
                    </a:lnTo>
                    <a:lnTo>
                      <a:pt x="33620" y="196"/>
                    </a:lnTo>
                    <a:close/>
                  </a:path>
                  <a:path w="38100" h="38734">
                    <a:moveTo>
                      <a:pt x="37379" y="349"/>
                    </a:moveTo>
                    <a:lnTo>
                      <a:pt x="34851" y="488"/>
                    </a:lnTo>
                    <a:lnTo>
                      <a:pt x="37710" y="488"/>
                    </a:lnTo>
                    <a:lnTo>
                      <a:pt x="37379" y="349"/>
                    </a:lnTo>
                    <a:close/>
                  </a:path>
                </a:pathLst>
              </a:custGeom>
              <a:solidFill>
                <a:srgbClr val="1D0346"/>
              </a:solidFill>
            </p:spPr>
            <p:txBody>
              <a:bodyPr wrap="square" lIns="0" tIns="0" rIns="0" bIns="0" rtlCol="0"/>
              <a:lstStyle/>
              <a:p>
                <a:endParaRPr sz="1539"/>
              </a:p>
            </p:txBody>
          </p:sp>
          <p:sp>
            <p:nvSpPr>
              <p:cNvPr id="42" name="object 93"/>
              <p:cNvSpPr/>
              <p:nvPr/>
            </p:nvSpPr>
            <p:spPr>
              <a:xfrm>
                <a:off x="10193916" y="7116148"/>
                <a:ext cx="38100" cy="38735"/>
              </a:xfrm>
              <a:custGeom>
                <a:avLst/>
                <a:gdLst/>
                <a:ahLst/>
                <a:cxnLst/>
                <a:rect l="l" t="t" r="r" b="b"/>
                <a:pathLst>
                  <a:path w="38100" h="38734">
                    <a:moveTo>
                      <a:pt x="20293" y="354"/>
                    </a:moveTo>
                    <a:lnTo>
                      <a:pt x="13301" y="889"/>
                    </a:lnTo>
                    <a:lnTo>
                      <a:pt x="6737" y="4508"/>
                    </a:lnTo>
                    <a:lnTo>
                      <a:pt x="2013" y="10497"/>
                    </a:lnTo>
                    <a:lnTo>
                      <a:pt x="0" y="17722"/>
                    </a:lnTo>
                    <a:lnTo>
                      <a:pt x="786" y="25214"/>
                    </a:lnTo>
                    <a:lnTo>
                      <a:pt x="4464" y="32004"/>
                    </a:lnTo>
                    <a:lnTo>
                      <a:pt x="8337" y="36601"/>
                    </a:lnTo>
                    <a:lnTo>
                      <a:pt x="13366" y="38709"/>
                    </a:lnTo>
                    <a:lnTo>
                      <a:pt x="25444" y="38290"/>
                    </a:lnTo>
                    <a:lnTo>
                      <a:pt x="29978" y="35382"/>
                    </a:lnTo>
                    <a:lnTo>
                      <a:pt x="31530" y="33223"/>
                    </a:lnTo>
                    <a:lnTo>
                      <a:pt x="11461" y="33223"/>
                    </a:lnTo>
                    <a:lnTo>
                      <a:pt x="5518" y="27228"/>
                    </a:lnTo>
                    <a:lnTo>
                      <a:pt x="5314" y="11849"/>
                    </a:lnTo>
                    <a:lnTo>
                      <a:pt x="11410" y="5537"/>
                    </a:lnTo>
                    <a:lnTo>
                      <a:pt x="30253" y="5461"/>
                    </a:lnTo>
                    <a:lnTo>
                      <a:pt x="27234" y="2863"/>
                    </a:lnTo>
                    <a:lnTo>
                      <a:pt x="20293" y="354"/>
                    </a:lnTo>
                    <a:close/>
                  </a:path>
                  <a:path w="38100" h="38734">
                    <a:moveTo>
                      <a:pt x="37941" y="30276"/>
                    </a:moveTo>
                    <a:lnTo>
                      <a:pt x="33648" y="30276"/>
                    </a:lnTo>
                    <a:lnTo>
                      <a:pt x="33730" y="32004"/>
                    </a:lnTo>
                    <a:lnTo>
                      <a:pt x="33835" y="33223"/>
                    </a:lnTo>
                    <a:lnTo>
                      <a:pt x="34016" y="34582"/>
                    </a:lnTo>
                    <a:lnTo>
                      <a:pt x="33775" y="38315"/>
                    </a:lnTo>
                    <a:lnTo>
                      <a:pt x="34842" y="38100"/>
                    </a:lnTo>
                    <a:lnTo>
                      <a:pt x="37979" y="38100"/>
                    </a:lnTo>
                    <a:lnTo>
                      <a:pt x="37941" y="30276"/>
                    </a:lnTo>
                    <a:close/>
                  </a:path>
                  <a:path w="38100" h="38734">
                    <a:moveTo>
                      <a:pt x="37979" y="38100"/>
                    </a:moveTo>
                    <a:lnTo>
                      <a:pt x="34842" y="38100"/>
                    </a:lnTo>
                    <a:lnTo>
                      <a:pt x="37242" y="38188"/>
                    </a:lnTo>
                    <a:lnTo>
                      <a:pt x="37979" y="38125"/>
                    </a:lnTo>
                    <a:close/>
                  </a:path>
                  <a:path w="38100" h="38734">
                    <a:moveTo>
                      <a:pt x="30253" y="5461"/>
                    </a:moveTo>
                    <a:lnTo>
                      <a:pt x="26536" y="5461"/>
                    </a:lnTo>
                    <a:lnTo>
                      <a:pt x="32632" y="11645"/>
                    </a:lnTo>
                    <a:lnTo>
                      <a:pt x="32608" y="27228"/>
                    </a:lnTo>
                    <a:lnTo>
                      <a:pt x="26689" y="33223"/>
                    </a:lnTo>
                    <a:lnTo>
                      <a:pt x="31530" y="33223"/>
                    </a:lnTo>
                    <a:lnTo>
                      <a:pt x="33648" y="30276"/>
                    </a:lnTo>
                    <a:lnTo>
                      <a:pt x="37941" y="30276"/>
                    </a:lnTo>
                    <a:lnTo>
                      <a:pt x="37933" y="8382"/>
                    </a:lnTo>
                    <a:lnTo>
                      <a:pt x="33648" y="8382"/>
                    </a:lnTo>
                    <a:lnTo>
                      <a:pt x="30253" y="5461"/>
                    </a:lnTo>
                    <a:close/>
                  </a:path>
                  <a:path w="38100" h="38734">
                    <a:moveTo>
                      <a:pt x="33915" y="0"/>
                    </a:moveTo>
                    <a:lnTo>
                      <a:pt x="33815" y="5461"/>
                    </a:lnTo>
                    <a:lnTo>
                      <a:pt x="33762" y="6045"/>
                    </a:lnTo>
                    <a:lnTo>
                      <a:pt x="33648" y="8382"/>
                    </a:lnTo>
                    <a:lnTo>
                      <a:pt x="37933" y="8382"/>
                    </a:lnTo>
                    <a:lnTo>
                      <a:pt x="37966" y="965"/>
                    </a:lnTo>
                    <a:lnTo>
                      <a:pt x="35439" y="965"/>
                    </a:lnTo>
                    <a:lnTo>
                      <a:pt x="33915" y="0"/>
                    </a:lnTo>
                    <a:close/>
                  </a:path>
                  <a:path w="38100" h="38734">
                    <a:moveTo>
                      <a:pt x="37433" y="596"/>
                    </a:moveTo>
                    <a:lnTo>
                      <a:pt x="35439" y="965"/>
                    </a:lnTo>
                    <a:lnTo>
                      <a:pt x="37966" y="965"/>
                    </a:lnTo>
                    <a:lnTo>
                      <a:pt x="37433" y="596"/>
                    </a:lnTo>
                    <a:close/>
                  </a:path>
                </a:pathLst>
              </a:custGeom>
              <a:solidFill>
                <a:srgbClr val="1D0346"/>
              </a:solidFill>
            </p:spPr>
            <p:txBody>
              <a:bodyPr wrap="square" lIns="0" tIns="0" rIns="0" bIns="0" rtlCol="0"/>
              <a:lstStyle/>
              <a:p>
                <a:endParaRPr sz="1539"/>
              </a:p>
            </p:txBody>
          </p:sp>
          <p:sp>
            <p:nvSpPr>
              <p:cNvPr id="43" name="object 94"/>
              <p:cNvSpPr/>
              <p:nvPr/>
            </p:nvSpPr>
            <p:spPr>
              <a:xfrm>
                <a:off x="10370902" y="7101500"/>
                <a:ext cx="33655" cy="53340"/>
              </a:xfrm>
              <a:custGeom>
                <a:avLst/>
                <a:gdLst/>
                <a:ahLst/>
                <a:cxnLst/>
                <a:rect l="l" t="t" r="r" b="b"/>
                <a:pathLst>
                  <a:path w="33654" h="53340">
                    <a:moveTo>
                      <a:pt x="5413" y="52616"/>
                    </a:moveTo>
                    <a:lnTo>
                      <a:pt x="3162" y="52616"/>
                    </a:lnTo>
                    <a:lnTo>
                      <a:pt x="5270" y="52933"/>
                    </a:lnTo>
                    <a:lnTo>
                      <a:pt x="5413" y="52616"/>
                    </a:lnTo>
                    <a:close/>
                  </a:path>
                  <a:path w="33654" h="53340">
                    <a:moveTo>
                      <a:pt x="0" y="0"/>
                    </a:moveTo>
                    <a:lnTo>
                      <a:pt x="38" y="52260"/>
                    </a:lnTo>
                    <a:lnTo>
                      <a:pt x="482" y="52920"/>
                    </a:lnTo>
                    <a:lnTo>
                      <a:pt x="2603" y="52616"/>
                    </a:lnTo>
                    <a:lnTo>
                      <a:pt x="5413" y="52616"/>
                    </a:lnTo>
                    <a:lnTo>
                      <a:pt x="5573" y="52260"/>
                    </a:lnTo>
                    <a:lnTo>
                      <a:pt x="5592" y="36398"/>
                    </a:lnTo>
                    <a:lnTo>
                      <a:pt x="5016" y="36398"/>
                    </a:lnTo>
                    <a:lnTo>
                      <a:pt x="5600" y="35521"/>
                    </a:lnTo>
                    <a:lnTo>
                      <a:pt x="22009" y="35521"/>
                    </a:lnTo>
                    <a:lnTo>
                      <a:pt x="18923" y="33197"/>
                    </a:lnTo>
                    <a:lnTo>
                      <a:pt x="20911" y="31445"/>
                    </a:lnTo>
                    <a:lnTo>
                      <a:pt x="13309" y="31445"/>
                    </a:lnTo>
                    <a:lnTo>
                      <a:pt x="5981" y="30860"/>
                    </a:lnTo>
                    <a:lnTo>
                      <a:pt x="5499" y="30492"/>
                    </a:lnTo>
                    <a:lnTo>
                      <a:pt x="5551" y="9090"/>
                    </a:lnTo>
                    <a:lnTo>
                      <a:pt x="5646" y="507"/>
                    </a:lnTo>
                    <a:lnTo>
                      <a:pt x="1447" y="507"/>
                    </a:lnTo>
                    <a:lnTo>
                      <a:pt x="0" y="0"/>
                    </a:lnTo>
                    <a:close/>
                  </a:path>
                  <a:path w="33654" h="53340">
                    <a:moveTo>
                      <a:pt x="22077" y="35572"/>
                    </a:moveTo>
                    <a:lnTo>
                      <a:pt x="14478" y="35572"/>
                    </a:lnTo>
                    <a:lnTo>
                      <a:pt x="18097" y="37744"/>
                    </a:lnTo>
                    <a:lnTo>
                      <a:pt x="22440" y="45453"/>
                    </a:lnTo>
                    <a:lnTo>
                      <a:pt x="24549" y="48361"/>
                    </a:lnTo>
                    <a:lnTo>
                      <a:pt x="26911" y="51993"/>
                    </a:lnTo>
                    <a:lnTo>
                      <a:pt x="27228" y="52704"/>
                    </a:lnTo>
                    <a:lnTo>
                      <a:pt x="29756" y="52654"/>
                    </a:lnTo>
                    <a:lnTo>
                      <a:pt x="33558" y="52654"/>
                    </a:lnTo>
                    <a:lnTo>
                      <a:pt x="28321" y="45948"/>
                    </a:lnTo>
                    <a:lnTo>
                      <a:pt x="25501" y="38150"/>
                    </a:lnTo>
                    <a:lnTo>
                      <a:pt x="22077" y="35572"/>
                    </a:lnTo>
                    <a:close/>
                  </a:path>
                  <a:path w="33654" h="53340">
                    <a:moveTo>
                      <a:pt x="33558" y="52654"/>
                    </a:moveTo>
                    <a:lnTo>
                      <a:pt x="29756" y="52654"/>
                    </a:lnTo>
                    <a:lnTo>
                      <a:pt x="31330" y="52679"/>
                    </a:lnTo>
                    <a:lnTo>
                      <a:pt x="33578" y="52679"/>
                    </a:lnTo>
                    <a:close/>
                  </a:path>
                  <a:path w="33654" h="53340">
                    <a:moveTo>
                      <a:pt x="5600" y="35521"/>
                    </a:moveTo>
                    <a:lnTo>
                      <a:pt x="5016" y="36398"/>
                    </a:lnTo>
                    <a:lnTo>
                      <a:pt x="5593" y="36347"/>
                    </a:lnTo>
                    <a:lnTo>
                      <a:pt x="5600" y="35521"/>
                    </a:lnTo>
                    <a:close/>
                  </a:path>
                  <a:path w="33654" h="53340">
                    <a:moveTo>
                      <a:pt x="5593" y="36347"/>
                    </a:moveTo>
                    <a:lnTo>
                      <a:pt x="5016" y="36398"/>
                    </a:lnTo>
                    <a:lnTo>
                      <a:pt x="5592" y="36398"/>
                    </a:lnTo>
                    <a:close/>
                  </a:path>
                  <a:path w="33654" h="53340">
                    <a:moveTo>
                      <a:pt x="22009" y="35521"/>
                    </a:moveTo>
                    <a:lnTo>
                      <a:pt x="5600" y="35521"/>
                    </a:lnTo>
                    <a:lnTo>
                      <a:pt x="5593" y="36347"/>
                    </a:lnTo>
                    <a:lnTo>
                      <a:pt x="14478" y="35572"/>
                    </a:lnTo>
                    <a:lnTo>
                      <a:pt x="22077" y="35572"/>
                    </a:lnTo>
                    <a:close/>
                  </a:path>
                  <a:path w="33654" h="53340">
                    <a:moveTo>
                      <a:pt x="26543" y="15087"/>
                    </a:moveTo>
                    <a:lnTo>
                      <a:pt x="25158" y="15989"/>
                    </a:lnTo>
                    <a:lnTo>
                      <a:pt x="22885" y="20192"/>
                    </a:lnTo>
                    <a:lnTo>
                      <a:pt x="21183" y="22123"/>
                    </a:lnTo>
                    <a:lnTo>
                      <a:pt x="17373" y="29400"/>
                    </a:lnTo>
                    <a:lnTo>
                      <a:pt x="13309" y="31445"/>
                    </a:lnTo>
                    <a:lnTo>
                      <a:pt x="20911" y="31445"/>
                    </a:lnTo>
                    <a:lnTo>
                      <a:pt x="24384" y="28384"/>
                    </a:lnTo>
                    <a:lnTo>
                      <a:pt x="27406" y="21640"/>
                    </a:lnTo>
                    <a:lnTo>
                      <a:pt x="31931" y="15595"/>
                    </a:lnTo>
                    <a:lnTo>
                      <a:pt x="29679" y="15595"/>
                    </a:lnTo>
                    <a:lnTo>
                      <a:pt x="26543" y="15087"/>
                    </a:lnTo>
                    <a:close/>
                  </a:path>
                  <a:path w="33654" h="53340">
                    <a:moveTo>
                      <a:pt x="32016" y="15481"/>
                    </a:moveTo>
                    <a:lnTo>
                      <a:pt x="30581" y="15481"/>
                    </a:lnTo>
                    <a:lnTo>
                      <a:pt x="29679" y="15595"/>
                    </a:lnTo>
                    <a:lnTo>
                      <a:pt x="31931" y="15595"/>
                    </a:lnTo>
                    <a:close/>
                  </a:path>
                  <a:path w="33654" h="53340">
                    <a:moveTo>
                      <a:pt x="5651" y="76"/>
                    </a:moveTo>
                    <a:lnTo>
                      <a:pt x="4203" y="507"/>
                    </a:lnTo>
                    <a:lnTo>
                      <a:pt x="5646" y="507"/>
                    </a:lnTo>
                    <a:lnTo>
                      <a:pt x="5651" y="76"/>
                    </a:lnTo>
                    <a:close/>
                  </a:path>
                </a:pathLst>
              </a:custGeom>
              <a:solidFill>
                <a:srgbClr val="4774B9"/>
              </a:solidFill>
            </p:spPr>
            <p:txBody>
              <a:bodyPr wrap="square" lIns="0" tIns="0" rIns="0" bIns="0" rtlCol="0"/>
              <a:lstStyle/>
              <a:p>
                <a:endParaRPr sz="1539"/>
              </a:p>
            </p:txBody>
          </p:sp>
          <p:sp>
            <p:nvSpPr>
              <p:cNvPr id="44" name="object 95"/>
              <p:cNvSpPr/>
              <p:nvPr/>
            </p:nvSpPr>
            <p:spPr>
              <a:xfrm>
                <a:off x="10285471" y="7116453"/>
                <a:ext cx="38736" cy="38735"/>
              </a:xfrm>
              <a:custGeom>
                <a:avLst/>
                <a:gdLst/>
                <a:ahLst/>
                <a:cxnLst/>
                <a:rect l="l" t="t" r="r" b="b"/>
                <a:pathLst>
                  <a:path w="38734" h="38734">
                    <a:moveTo>
                      <a:pt x="19037" y="0"/>
                    </a:moveTo>
                    <a:lnTo>
                      <a:pt x="11551" y="1498"/>
                    </a:lnTo>
                    <a:lnTo>
                      <a:pt x="5499" y="5584"/>
                    </a:lnTo>
                    <a:lnTo>
                      <a:pt x="1456" y="11676"/>
                    </a:lnTo>
                    <a:lnTo>
                      <a:pt x="0" y="19189"/>
                    </a:lnTo>
                    <a:lnTo>
                      <a:pt x="1497" y="26635"/>
                    </a:lnTo>
                    <a:lnTo>
                      <a:pt x="5538" y="32651"/>
                    </a:lnTo>
                    <a:lnTo>
                      <a:pt x="11563" y="36677"/>
                    </a:lnTo>
                    <a:lnTo>
                      <a:pt x="19011" y="38150"/>
                    </a:lnTo>
                    <a:lnTo>
                      <a:pt x="26548" y="36677"/>
                    </a:lnTo>
                    <a:lnTo>
                      <a:pt x="32072" y="33007"/>
                    </a:lnTo>
                    <a:lnTo>
                      <a:pt x="11442" y="33007"/>
                    </a:lnTo>
                    <a:lnTo>
                      <a:pt x="5346" y="26847"/>
                    </a:lnTo>
                    <a:lnTo>
                      <a:pt x="5295" y="11430"/>
                    </a:lnTo>
                    <a:lnTo>
                      <a:pt x="11430" y="5168"/>
                    </a:lnTo>
                    <a:lnTo>
                      <a:pt x="32057" y="5168"/>
                    </a:lnTo>
                    <a:lnTo>
                      <a:pt x="26531" y="1475"/>
                    </a:lnTo>
                    <a:lnTo>
                      <a:pt x="19037" y="0"/>
                    </a:lnTo>
                    <a:close/>
                  </a:path>
                  <a:path w="38734" h="38734">
                    <a:moveTo>
                      <a:pt x="32057" y="5168"/>
                    </a:moveTo>
                    <a:lnTo>
                      <a:pt x="11430" y="5168"/>
                    </a:lnTo>
                    <a:lnTo>
                      <a:pt x="26631" y="5194"/>
                    </a:lnTo>
                    <a:lnTo>
                      <a:pt x="32626" y="11277"/>
                    </a:lnTo>
                    <a:lnTo>
                      <a:pt x="32664" y="26847"/>
                    </a:lnTo>
                    <a:lnTo>
                      <a:pt x="26695" y="32956"/>
                    </a:lnTo>
                    <a:lnTo>
                      <a:pt x="11442" y="33007"/>
                    </a:lnTo>
                    <a:lnTo>
                      <a:pt x="32072" y="33007"/>
                    </a:lnTo>
                    <a:lnTo>
                      <a:pt x="32616" y="32645"/>
                    </a:lnTo>
                    <a:lnTo>
                      <a:pt x="36681" y="26595"/>
                    </a:lnTo>
                    <a:lnTo>
                      <a:pt x="38163" y="19100"/>
                    </a:lnTo>
                    <a:lnTo>
                      <a:pt x="36677" y="11603"/>
                    </a:lnTo>
                    <a:lnTo>
                      <a:pt x="32605" y="5535"/>
                    </a:lnTo>
                    <a:lnTo>
                      <a:pt x="32057" y="5168"/>
                    </a:lnTo>
                    <a:close/>
                  </a:path>
                </a:pathLst>
              </a:custGeom>
              <a:solidFill>
                <a:srgbClr val="4774B9"/>
              </a:solidFill>
            </p:spPr>
            <p:txBody>
              <a:bodyPr wrap="square" lIns="0" tIns="0" rIns="0" bIns="0" rtlCol="0"/>
              <a:lstStyle/>
              <a:p>
                <a:endParaRPr sz="1539"/>
              </a:p>
            </p:txBody>
          </p:sp>
          <p:sp>
            <p:nvSpPr>
              <p:cNvPr id="45" name="object 96"/>
              <p:cNvSpPr/>
              <p:nvPr/>
            </p:nvSpPr>
            <p:spPr>
              <a:xfrm>
                <a:off x="10329322" y="7116535"/>
                <a:ext cx="34290" cy="38100"/>
              </a:xfrm>
              <a:custGeom>
                <a:avLst/>
                <a:gdLst/>
                <a:ahLst/>
                <a:cxnLst/>
                <a:rect l="l" t="t" r="r" b="b"/>
                <a:pathLst>
                  <a:path w="34290" h="38100">
                    <a:moveTo>
                      <a:pt x="21188" y="0"/>
                    </a:moveTo>
                    <a:lnTo>
                      <a:pt x="0" y="18017"/>
                    </a:lnTo>
                    <a:lnTo>
                      <a:pt x="688" y="24383"/>
                    </a:lnTo>
                    <a:lnTo>
                      <a:pt x="2936" y="32499"/>
                    </a:lnTo>
                    <a:lnTo>
                      <a:pt x="10455" y="38087"/>
                    </a:lnTo>
                    <a:lnTo>
                      <a:pt x="24132" y="38074"/>
                    </a:lnTo>
                    <a:lnTo>
                      <a:pt x="28463" y="36334"/>
                    </a:lnTo>
                    <a:lnTo>
                      <a:pt x="30936" y="34035"/>
                    </a:lnTo>
                    <a:lnTo>
                      <a:pt x="19383" y="34035"/>
                    </a:lnTo>
                    <a:lnTo>
                      <a:pt x="8524" y="29692"/>
                    </a:lnTo>
                    <a:lnTo>
                      <a:pt x="5654" y="25425"/>
                    </a:lnTo>
                    <a:lnTo>
                      <a:pt x="5324" y="13474"/>
                    </a:lnTo>
                    <a:lnTo>
                      <a:pt x="7889" y="8928"/>
                    </a:lnTo>
                    <a:lnTo>
                      <a:pt x="18900" y="3822"/>
                    </a:lnTo>
                    <a:lnTo>
                      <a:pt x="30244" y="3822"/>
                    </a:lnTo>
                    <a:lnTo>
                      <a:pt x="27060" y="1642"/>
                    </a:lnTo>
                    <a:lnTo>
                      <a:pt x="21188" y="0"/>
                    </a:lnTo>
                    <a:close/>
                  </a:path>
                  <a:path w="34290" h="38100">
                    <a:moveTo>
                      <a:pt x="30889" y="27266"/>
                    </a:moveTo>
                    <a:lnTo>
                      <a:pt x="24577" y="33070"/>
                    </a:lnTo>
                    <a:lnTo>
                      <a:pt x="19383" y="34035"/>
                    </a:lnTo>
                    <a:lnTo>
                      <a:pt x="30936" y="34035"/>
                    </a:lnTo>
                    <a:lnTo>
                      <a:pt x="33162" y="31965"/>
                    </a:lnTo>
                    <a:lnTo>
                      <a:pt x="34077" y="31165"/>
                    </a:lnTo>
                    <a:lnTo>
                      <a:pt x="31371" y="28981"/>
                    </a:lnTo>
                    <a:lnTo>
                      <a:pt x="30889" y="27266"/>
                    </a:lnTo>
                    <a:close/>
                  </a:path>
                  <a:path w="34290" h="38100">
                    <a:moveTo>
                      <a:pt x="30244" y="3822"/>
                    </a:moveTo>
                    <a:lnTo>
                      <a:pt x="18900" y="3822"/>
                    </a:lnTo>
                    <a:lnTo>
                      <a:pt x="24298" y="4813"/>
                    </a:lnTo>
                    <a:lnTo>
                      <a:pt x="30825" y="10744"/>
                    </a:lnTo>
                    <a:lnTo>
                      <a:pt x="31308" y="9156"/>
                    </a:lnTo>
                    <a:lnTo>
                      <a:pt x="34000" y="6972"/>
                    </a:lnTo>
                    <a:lnTo>
                      <a:pt x="33238" y="6159"/>
                    </a:lnTo>
                    <a:lnTo>
                      <a:pt x="32210" y="5168"/>
                    </a:lnTo>
                    <a:lnTo>
                      <a:pt x="30244" y="3822"/>
                    </a:lnTo>
                    <a:close/>
                  </a:path>
                </a:pathLst>
              </a:custGeom>
              <a:solidFill>
                <a:srgbClr val="4774B9"/>
              </a:solidFill>
            </p:spPr>
            <p:txBody>
              <a:bodyPr wrap="square" lIns="0" tIns="0" rIns="0" bIns="0" rtlCol="0"/>
              <a:lstStyle/>
              <a:p>
                <a:endParaRPr sz="1539"/>
              </a:p>
            </p:txBody>
          </p:sp>
          <p:sp>
            <p:nvSpPr>
              <p:cNvPr id="46" name="object 97"/>
              <p:cNvSpPr/>
              <p:nvPr/>
            </p:nvSpPr>
            <p:spPr>
              <a:xfrm>
                <a:off x="10172455" y="7104232"/>
                <a:ext cx="17145" cy="50800"/>
              </a:xfrm>
              <a:custGeom>
                <a:avLst/>
                <a:gdLst/>
                <a:ahLst/>
                <a:cxnLst/>
                <a:rect l="l" t="t" r="r" b="b"/>
                <a:pathLst>
                  <a:path w="17145" h="50800">
                    <a:moveTo>
                      <a:pt x="11051" y="49974"/>
                    </a:moveTo>
                    <a:lnTo>
                      <a:pt x="8483" y="49974"/>
                    </a:lnTo>
                    <a:lnTo>
                      <a:pt x="10807" y="50342"/>
                    </a:lnTo>
                    <a:lnTo>
                      <a:pt x="11051" y="49974"/>
                    </a:lnTo>
                    <a:close/>
                  </a:path>
                  <a:path w="17145" h="50800">
                    <a:moveTo>
                      <a:pt x="16552" y="17614"/>
                    </a:moveTo>
                    <a:lnTo>
                      <a:pt x="5384" y="17614"/>
                    </a:lnTo>
                    <a:lnTo>
                      <a:pt x="5539" y="17919"/>
                    </a:lnTo>
                    <a:lnTo>
                      <a:pt x="5656" y="49631"/>
                    </a:lnTo>
                    <a:lnTo>
                      <a:pt x="5943" y="50266"/>
                    </a:lnTo>
                    <a:lnTo>
                      <a:pt x="7924" y="49987"/>
                    </a:lnTo>
                    <a:lnTo>
                      <a:pt x="8483" y="49974"/>
                    </a:lnTo>
                    <a:lnTo>
                      <a:pt x="11051" y="49974"/>
                    </a:lnTo>
                    <a:lnTo>
                      <a:pt x="11277" y="49631"/>
                    </a:lnTo>
                    <a:lnTo>
                      <a:pt x="11214" y="17919"/>
                    </a:lnTo>
                    <a:lnTo>
                      <a:pt x="12252" y="17919"/>
                    </a:lnTo>
                    <a:lnTo>
                      <a:pt x="15366" y="17843"/>
                    </a:lnTo>
                    <a:lnTo>
                      <a:pt x="16528" y="17843"/>
                    </a:lnTo>
                    <a:lnTo>
                      <a:pt x="16552" y="17614"/>
                    </a:lnTo>
                    <a:close/>
                  </a:path>
                  <a:path w="17145" h="50800">
                    <a:moveTo>
                      <a:pt x="16528" y="17843"/>
                    </a:moveTo>
                    <a:lnTo>
                      <a:pt x="15366" y="17843"/>
                    </a:lnTo>
                    <a:lnTo>
                      <a:pt x="16471" y="18389"/>
                    </a:lnTo>
                    <a:lnTo>
                      <a:pt x="16528" y="17843"/>
                    </a:lnTo>
                    <a:close/>
                  </a:path>
                  <a:path w="17145" h="50800">
                    <a:moveTo>
                      <a:pt x="571" y="12649"/>
                    </a:moveTo>
                    <a:lnTo>
                      <a:pt x="0" y="13030"/>
                    </a:lnTo>
                    <a:lnTo>
                      <a:pt x="187" y="14274"/>
                    </a:lnTo>
                    <a:lnTo>
                      <a:pt x="270" y="15836"/>
                    </a:lnTo>
                    <a:lnTo>
                      <a:pt x="38" y="17627"/>
                    </a:lnTo>
                    <a:lnTo>
                      <a:pt x="647" y="18033"/>
                    </a:lnTo>
                    <a:lnTo>
                      <a:pt x="2501" y="17818"/>
                    </a:lnTo>
                    <a:lnTo>
                      <a:pt x="4052" y="17818"/>
                    </a:lnTo>
                    <a:lnTo>
                      <a:pt x="5384" y="17614"/>
                    </a:lnTo>
                    <a:lnTo>
                      <a:pt x="16552" y="17614"/>
                    </a:lnTo>
                    <a:lnTo>
                      <a:pt x="16865" y="14274"/>
                    </a:lnTo>
                    <a:lnTo>
                      <a:pt x="16373" y="12941"/>
                    </a:lnTo>
                    <a:lnTo>
                      <a:pt x="11518" y="12941"/>
                    </a:lnTo>
                    <a:lnTo>
                      <a:pt x="11353" y="12674"/>
                    </a:lnTo>
                    <a:lnTo>
                      <a:pt x="5689" y="12674"/>
                    </a:lnTo>
                    <a:lnTo>
                      <a:pt x="571" y="12649"/>
                    </a:lnTo>
                    <a:close/>
                  </a:path>
                  <a:path w="17145" h="50800">
                    <a:moveTo>
                      <a:pt x="4052" y="17818"/>
                    </a:moveTo>
                    <a:lnTo>
                      <a:pt x="2501" y="17818"/>
                    </a:lnTo>
                    <a:lnTo>
                      <a:pt x="3136" y="17957"/>
                    </a:lnTo>
                    <a:lnTo>
                      <a:pt x="4052" y="17818"/>
                    </a:lnTo>
                    <a:close/>
                  </a:path>
                  <a:path w="17145" h="50800">
                    <a:moveTo>
                      <a:pt x="12252" y="17919"/>
                    </a:moveTo>
                    <a:lnTo>
                      <a:pt x="11214" y="17919"/>
                    </a:lnTo>
                    <a:lnTo>
                      <a:pt x="12252" y="17919"/>
                    </a:lnTo>
                    <a:close/>
                  </a:path>
                  <a:path w="17145" h="50800">
                    <a:moveTo>
                      <a:pt x="13182" y="12661"/>
                    </a:moveTo>
                    <a:lnTo>
                      <a:pt x="11518" y="12941"/>
                    </a:lnTo>
                    <a:lnTo>
                      <a:pt x="16373" y="12941"/>
                    </a:lnTo>
                    <a:lnTo>
                      <a:pt x="16327" y="12814"/>
                    </a:lnTo>
                    <a:lnTo>
                      <a:pt x="14592" y="12814"/>
                    </a:lnTo>
                    <a:lnTo>
                      <a:pt x="13182" y="12661"/>
                    </a:lnTo>
                    <a:close/>
                  </a:path>
                  <a:path w="17145" h="50800">
                    <a:moveTo>
                      <a:pt x="16116" y="12242"/>
                    </a:moveTo>
                    <a:lnTo>
                      <a:pt x="14592" y="12814"/>
                    </a:lnTo>
                    <a:lnTo>
                      <a:pt x="16327" y="12814"/>
                    </a:lnTo>
                    <a:lnTo>
                      <a:pt x="16116" y="12242"/>
                    </a:lnTo>
                    <a:close/>
                  </a:path>
                  <a:path w="17145" h="50800">
                    <a:moveTo>
                      <a:pt x="11214" y="0"/>
                    </a:moveTo>
                    <a:lnTo>
                      <a:pt x="6083" y="50"/>
                    </a:lnTo>
                    <a:lnTo>
                      <a:pt x="5600" y="368"/>
                    </a:lnTo>
                    <a:lnTo>
                      <a:pt x="5689" y="12674"/>
                    </a:lnTo>
                    <a:lnTo>
                      <a:pt x="11353" y="12674"/>
                    </a:lnTo>
                    <a:lnTo>
                      <a:pt x="11125" y="12306"/>
                    </a:lnTo>
                    <a:lnTo>
                      <a:pt x="11214" y="0"/>
                    </a:lnTo>
                    <a:close/>
                  </a:path>
                </a:pathLst>
              </a:custGeom>
              <a:solidFill>
                <a:srgbClr val="1D0346"/>
              </a:solidFill>
            </p:spPr>
            <p:txBody>
              <a:bodyPr wrap="square" lIns="0" tIns="0" rIns="0" bIns="0" rtlCol="0"/>
              <a:lstStyle/>
              <a:p>
                <a:endParaRPr sz="1539"/>
              </a:p>
            </p:txBody>
          </p:sp>
          <p:sp>
            <p:nvSpPr>
              <p:cNvPr id="47" name="object 98"/>
              <p:cNvSpPr/>
              <p:nvPr/>
            </p:nvSpPr>
            <p:spPr>
              <a:xfrm>
                <a:off x="9942009" y="7102059"/>
                <a:ext cx="44451" cy="52705"/>
              </a:xfrm>
              <a:custGeom>
                <a:avLst/>
                <a:gdLst/>
                <a:ahLst/>
                <a:cxnLst/>
                <a:rect l="l" t="t" r="r" b="b"/>
                <a:pathLst>
                  <a:path w="44450" h="52704">
                    <a:moveTo>
                      <a:pt x="17602" y="52349"/>
                    </a:moveTo>
                    <a:lnTo>
                      <a:pt x="7048" y="52349"/>
                    </a:lnTo>
                    <a:lnTo>
                      <a:pt x="12458" y="52476"/>
                    </a:lnTo>
                    <a:lnTo>
                      <a:pt x="17602" y="52349"/>
                    </a:lnTo>
                    <a:close/>
                  </a:path>
                  <a:path w="44450" h="52704">
                    <a:moveTo>
                      <a:pt x="431" y="25"/>
                    </a:moveTo>
                    <a:lnTo>
                      <a:pt x="0" y="380"/>
                    </a:lnTo>
                    <a:lnTo>
                      <a:pt x="0" y="51981"/>
                    </a:lnTo>
                    <a:lnTo>
                      <a:pt x="279" y="52450"/>
                    </a:lnTo>
                    <a:lnTo>
                      <a:pt x="7048" y="52349"/>
                    </a:lnTo>
                    <a:lnTo>
                      <a:pt x="17602" y="52349"/>
                    </a:lnTo>
                    <a:lnTo>
                      <a:pt x="22745" y="52222"/>
                    </a:lnTo>
                    <a:lnTo>
                      <a:pt x="27254" y="50711"/>
                    </a:lnTo>
                    <a:lnTo>
                      <a:pt x="32619" y="47485"/>
                    </a:lnTo>
                    <a:lnTo>
                      <a:pt x="17995" y="47485"/>
                    </a:lnTo>
                    <a:lnTo>
                      <a:pt x="13988" y="46901"/>
                    </a:lnTo>
                    <a:lnTo>
                      <a:pt x="5613" y="46901"/>
                    </a:lnTo>
                    <a:lnTo>
                      <a:pt x="5891" y="46113"/>
                    </a:lnTo>
                    <a:lnTo>
                      <a:pt x="5943" y="6134"/>
                    </a:lnTo>
                    <a:lnTo>
                      <a:pt x="6134" y="5600"/>
                    </a:lnTo>
                    <a:lnTo>
                      <a:pt x="14503" y="5600"/>
                    </a:lnTo>
                    <a:lnTo>
                      <a:pt x="15049" y="5575"/>
                    </a:lnTo>
                    <a:lnTo>
                      <a:pt x="33154" y="5575"/>
                    </a:lnTo>
                    <a:lnTo>
                      <a:pt x="25884" y="1667"/>
                    </a:lnTo>
                    <a:lnTo>
                      <a:pt x="16812" y="126"/>
                    </a:lnTo>
                    <a:lnTo>
                      <a:pt x="6769" y="126"/>
                    </a:lnTo>
                    <a:lnTo>
                      <a:pt x="431" y="25"/>
                    </a:lnTo>
                    <a:close/>
                  </a:path>
                  <a:path w="44450" h="52704">
                    <a:moveTo>
                      <a:pt x="31064" y="41528"/>
                    </a:moveTo>
                    <a:lnTo>
                      <a:pt x="28714" y="43446"/>
                    </a:lnTo>
                    <a:lnTo>
                      <a:pt x="26263" y="44907"/>
                    </a:lnTo>
                    <a:lnTo>
                      <a:pt x="17995" y="47485"/>
                    </a:lnTo>
                    <a:lnTo>
                      <a:pt x="32619" y="47485"/>
                    </a:lnTo>
                    <a:lnTo>
                      <a:pt x="33274" y="47091"/>
                    </a:lnTo>
                    <a:lnTo>
                      <a:pt x="34340" y="46113"/>
                    </a:lnTo>
                    <a:lnTo>
                      <a:pt x="31889" y="43433"/>
                    </a:lnTo>
                    <a:lnTo>
                      <a:pt x="31572" y="42468"/>
                    </a:lnTo>
                    <a:lnTo>
                      <a:pt x="31064" y="41528"/>
                    </a:lnTo>
                    <a:close/>
                  </a:path>
                  <a:path w="44450" h="52704">
                    <a:moveTo>
                      <a:pt x="12420" y="46672"/>
                    </a:moveTo>
                    <a:lnTo>
                      <a:pt x="5613" y="46901"/>
                    </a:lnTo>
                    <a:lnTo>
                      <a:pt x="13988" y="46901"/>
                    </a:lnTo>
                    <a:lnTo>
                      <a:pt x="12420" y="46672"/>
                    </a:lnTo>
                    <a:close/>
                  </a:path>
                  <a:path w="44450" h="52704">
                    <a:moveTo>
                      <a:pt x="33154" y="5575"/>
                    </a:moveTo>
                    <a:lnTo>
                      <a:pt x="15049" y="5575"/>
                    </a:lnTo>
                    <a:lnTo>
                      <a:pt x="27508" y="6375"/>
                    </a:lnTo>
                    <a:lnTo>
                      <a:pt x="34112" y="11925"/>
                    </a:lnTo>
                    <a:lnTo>
                      <a:pt x="36385" y="20345"/>
                    </a:lnTo>
                    <a:lnTo>
                      <a:pt x="37033" y="20827"/>
                    </a:lnTo>
                    <a:lnTo>
                      <a:pt x="36741" y="21564"/>
                    </a:lnTo>
                    <a:lnTo>
                      <a:pt x="36855" y="22186"/>
                    </a:lnTo>
                    <a:lnTo>
                      <a:pt x="37249" y="22301"/>
                    </a:lnTo>
                    <a:lnTo>
                      <a:pt x="37998" y="23177"/>
                    </a:lnTo>
                    <a:lnTo>
                      <a:pt x="37909" y="24079"/>
                    </a:lnTo>
                    <a:lnTo>
                      <a:pt x="37350" y="25006"/>
                    </a:lnTo>
                    <a:lnTo>
                      <a:pt x="37338" y="27812"/>
                    </a:lnTo>
                    <a:lnTo>
                      <a:pt x="37922" y="28562"/>
                    </a:lnTo>
                    <a:lnTo>
                      <a:pt x="37947" y="29311"/>
                    </a:lnTo>
                    <a:lnTo>
                      <a:pt x="36817" y="30543"/>
                    </a:lnTo>
                    <a:lnTo>
                      <a:pt x="36766" y="33108"/>
                    </a:lnTo>
                    <a:lnTo>
                      <a:pt x="36347" y="35712"/>
                    </a:lnTo>
                    <a:lnTo>
                      <a:pt x="37668" y="39154"/>
                    </a:lnTo>
                    <a:lnTo>
                      <a:pt x="37795" y="40309"/>
                    </a:lnTo>
                    <a:lnTo>
                      <a:pt x="38938" y="40792"/>
                    </a:lnTo>
                    <a:lnTo>
                      <a:pt x="42887" y="34480"/>
                    </a:lnTo>
                    <a:lnTo>
                      <a:pt x="43967" y="27609"/>
                    </a:lnTo>
                    <a:lnTo>
                      <a:pt x="42448" y="20345"/>
                    </a:lnTo>
                    <a:lnTo>
                      <a:pt x="39218" y="12137"/>
                    </a:lnTo>
                    <a:lnTo>
                      <a:pt x="33547" y="5786"/>
                    </a:lnTo>
                    <a:lnTo>
                      <a:pt x="33154" y="5575"/>
                    </a:lnTo>
                    <a:close/>
                  </a:path>
                  <a:path w="44450" h="52704">
                    <a:moveTo>
                      <a:pt x="14503" y="5600"/>
                    </a:moveTo>
                    <a:lnTo>
                      <a:pt x="6134" y="5600"/>
                    </a:lnTo>
                    <a:lnTo>
                      <a:pt x="11226" y="5753"/>
                    </a:lnTo>
                    <a:lnTo>
                      <a:pt x="14503" y="5600"/>
                    </a:lnTo>
                    <a:close/>
                  </a:path>
                  <a:path w="44450" h="52704">
                    <a:moveTo>
                      <a:pt x="11722" y="0"/>
                    </a:moveTo>
                    <a:lnTo>
                      <a:pt x="6769" y="126"/>
                    </a:lnTo>
                    <a:lnTo>
                      <a:pt x="16812" y="126"/>
                    </a:lnTo>
                    <a:lnTo>
                      <a:pt x="16662" y="101"/>
                    </a:lnTo>
                    <a:lnTo>
                      <a:pt x="11722" y="0"/>
                    </a:lnTo>
                    <a:close/>
                  </a:path>
                </a:pathLst>
              </a:custGeom>
              <a:solidFill>
                <a:srgbClr val="1D0346"/>
              </a:solidFill>
            </p:spPr>
            <p:txBody>
              <a:bodyPr wrap="square" lIns="0" tIns="0" rIns="0" bIns="0" rtlCol="0"/>
              <a:lstStyle/>
              <a:p>
                <a:endParaRPr sz="1539"/>
              </a:p>
            </p:txBody>
          </p:sp>
          <p:sp>
            <p:nvSpPr>
              <p:cNvPr id="48" name="object 99"/>
              <p:cNvSpPr/>
              <p:nvPr/>
            </p:nvSpPr>
            <p:spPr>
              <a:xfrm>
                <a:off x="9973108" y="7102041"/>
                <a:ext cx="38100" cy="53340"/>
              </a:xfrm>
              <a:custGeom>
                <a:avLst/>
                <a:gdLst/>
                <a:ahLst/>
                <a:cxnLst/>
                <a:rect l="l" t="t" r="r" b="b"/>
                <a:pathLst>
                  <a:path w="38100" h="53340">
                    <a:moveTo>
                      <a:pt x="5286" y="20370"/>
                    </a:moveTo>
                    <a:lnTo>
                      <a:pt x="1352" y="26640"/>
                    </a:lnTo>
                    <a:lnTo>
                      <a:pt x="0" y="33681"/>
                    </a:lnTo>
                    <a:lnTo>
                      <a:pt x="1243" y="40707"/>
                    </a:lnTo>
                    <a:lnTo>
                      <a:pt x="5095" y="46926"/>
                    </a:lnTo>
                    <a:lnTo>
                      <a:pt x="9070" y="51206"/>
                    </a:lnTo>
                    <a:lnTo>
                      <a:pt x="14087" y="53136"/>
                    </a:lnTo>
                    <a:lnTo>
                      <a:pt x="25644" y="52387"/>
                    </a:lnTo>
                    <a:lnTo>
                      <a:pt x="30140" y="49593"/>
                    </a:lnTo>
                    <a:lnTo>
                      <a:pt x="30551" y="48983"/>
                    </a:lnTo>
                    <a:lnTo>
                      <a:pt x="20869" y="48983"/>
                    </a:lnTo>
                    <a:lnTo>
                      <a:pt x="13388" y="48018"/>
                    </a:lnTo>
                    <a:lnTo>
                      <a:pt x="8397" y="42468"/>
                    </a:lnTo>
                    <a:lnTo>
                      <a:pt x="7470" y="41935"/>
                    </a:lnTo>
                    <a:lnTo>
                      <a:pt x="7834" y="40830"/>
                    </a:lnTo>
                    <a:lnTo>
                      <a:pt x="6454" y="40830"/>
                    </a:lnTo>
                    <a:lnTo>
                      <a:pt x="6175" y="39687"/>
                    </a:lnTo>
                    <a:lnTo>
                      <a:pt x="4752" y="36258"/>
                    </a:lnTo>
                    <a:lnTo>
                      <a:pt x="5235" y="31026"/>
                    </a:lnTo>
                    <a:lnTo>
                      <a:pt x="5324" y="30683"/>
                    </a:lnTo>
                    <a:lnTo>
                      <a:pt x="5464" y="30352"/>
                    </a:lnTo>
                    <a:lnTo>
                      <a:pt x="5654" y="30010"/>
                    </a:lnTo>
                    <a:lnTo>
                      <a:pt x="5032" y="27597"/>
                    </a:lnTo>
                    <a:lnTo>
                      <a:pt x="4994" y="25184"/>
                    </a:lnTo>
                    <a:lnTo>
                      <a:pt x="5705" y="22732"/>
                    </a:lnTo>
                    <a:lnTo>
                      <a:pt x="5502" y="22390"/>
                    </a:lnTo>
                    <a:lnTo>
                      <a:pt x="5269" y="21882"/>
                    </a:lnTo>
                    <a:lnTo>
                      <a:pt x="5286" y="20370"/>
                    </a:lnTo>
                    <a:close/>
                  </a:path>
                  <a:path w="38100" h="53340">
                    <a:moveTo>
                      <a:pt x="37894" y="44551"/>
                    </a:moveTo>
                    <a:lnTo>
                      <a:pt x="33543" y="44551"/>
                    </a:lnTo>
                    <a:lnTo>
                      <a:pt x="34064" y="46901"/>
                    </a:lnTo>
                    <a:lnTo>
                      <a:pt x="33912" y="52235"/>
                    </a:lnTo>
                    <a:lnTo>
                      <a:pt x="34636" y="52438"/>
                    </a:lnTo>
                    <a:lnTo>
                      <a:pt x="37899" y="52362"/>
                    </a:lnTo>
                    <a:lnTo>
                      <a:pt x="37894" y="44551"/>
                    </a:lnTo>
                    <a:close/>
                  </a:path>
                  <a:path w="38100" h="53340">
                    <a:moveTo>
                      <a:pt x="29696" y="18656"/>
                    </a:moveTo>
                    <a:lnTo>
                      <a:pt x="22240" y="18656"/>
                    </a:lnTo>
                    <a:lnTo>
                      <a:pt x="28882" y="21882"/>
                    </a:lnTo>
                    <a:lnTo>
                      <a:pt x="34343" y="34302"/>
                    </a:lnTo>
                    <a:lnTo>
                      <a:pt x="32197" y="41719"/>
                    </a:lnTo>
                    <a:lnTo>
                      <a:pt x="20869" y="48983"/>
                    </a:lnTo>
                    <a:lnTo>
                      <a:pt x="30551" y="48983"/>
                    </a:lnTo>
                    <a:lnTo>
                      <a:pt x="33543" y="44551"/>
                    </a:lnTo>
                    <a:lnTo>
                      <a:pt x="37894" y="44551"/>
                    </a:lnTo>
                    <a:lnTo>
                      <a:pt x="37876" y="21869"/>
                    </a:lnTo>
                    <a:lnTo>
                      <a:pt x="31892" y="21869"/>
                    </a:lnTo>
                    <a:lnTo>
                      <a:pt x="31806" y="21412"/>
                    </a:lnTo>
                    <a:lnTo>
                      <a:pt x="29696" y="18656"/>
                    </a:lnTo>
                    <a:close/>
                  </a:path>
                  <a:path w="38100" h="53340">
                    <a:moveTo>
                      <a:pt x="34547" y="0"/>
                    </a:moveTo>
                    <a:lnTo>
                      <a:pt x="32083" y="673"/>
                    </a:lnTo>
                    <a:lnTo>
                      <a:pt x="32579" y="1854"/>
                    </a:lnTo>
                    <a:lnTo>
                      <a:pt x="32578" y="21843"/>
                    </a:lnTo>
                    <a:lnTo>
                      <a:pt x="31892" y="21869"/>
                    </a:lnTo>
                    <a:lnTo>
                      <a:pt x="37876" y="21869"/>
                    </a:lnTo>
                    <a:lnTo>
                      <a:pt x="37861" y="1346"/>
                    </a:lnTo>
                    <a:lnTo>
                      <a:pt x="38039" y="584"/>
                    </a:lnTo>
                    <a:lnTo>
                      <a:pt x="36071" y="25"/>
                    </a:lnTo>
                    <a:lnTo>
                      <a:pt x="34547" y="0"/>
                    </a:lnTo>
                    <a:close/>
                  </a:path>
                  <a:path w="38100" h="53340">
                    <a:moveTo>
                      <a:pt x="20234" y="13157"/>
                    </a:moveTo>
                    <a:lnTo>
                      <a:pt x="12677" y="15544"/>
                    </a:lnTo>
                    <a:lnTo>
                      <a:pt x="11613" y="15544"/>
                    </a:lnTo>
                    <a:lnTo>
                      <a:pt x="12296" y="19481"/>
                    </a:lnTo>
                    <a:lnTo>
                      <a:pt x="13604" y="21412"/>
                    </a:lnTo>
                    <a:lnTo>
                      <a:pt x="14887" y="20396"/>
                    </a:lnTo>
                    <a:lnTo>
                      <a:pt x="22240" y="18656"/>
                    </a:lnTo>
                    <a:lnTo>
                      <a:pt x="29696" y="18656"/>
                    </a:lnTo>
                    <a:lnTo>
                      <a:pt x="27314" y="15544"/>
                    </a:lnTo>
                    <a:lnTo>
                      <a:pt x="11610" y="15532"/>
                    </a:lnTo>
                    <a:lnTo>
                      <a:pt x="27304" y="15532"/>
                    </a:lnTo>
                    <a:lnTo>
                      <a:pt x="27168" y="15354"/>
                    </a:lnTo>
                    <a:lnTo>
                      <a:pt x="20234" y="13157"/>
                    </a:lnTo>
                    <a:close/>
                  </a:path>
                </a:pathLst>
              </a:custGeom>
              <a:solidFill>
                <a:srgbClr val="4774B9"/>
              </a:solidFill>
            </p:spPr>
            <p:txBody>
              <a:bodyPr wrap="square" lIns="0" tIns="0" rIns="0" bIns="0" rtlCol="0"/>
              <a:lstStyle/>
              <a:p>
                <a:endParaRPr sz="1539"/>
              </a:p>
            </p:txBody>
          </p:sp>
          <p:sp>
            <p:nvSpPr>
              <p:cNvPr id="49" name="object 100"/>
              <p:cNvSpPr/>
              <p:nvPr/>
            </p:nvSpPr>
            <p:spPr>
              <a:xfrm>
                <a:off x="9977856" y="7132040"/>
                <a:ext cx="3175" cy="11430"/>
              </a:xfrm>
              <a:custGeom>
                <a:avLst/>
                <a:gdLst/>
                <a:ahLst/>
                <a:cxnLst/>
                <a:rect l="l" t="t" r="r" b="b"/>
                <a:pathLst>
                  <a:path w="3175" h="11429">
                    <a:moveTo>
                      <a:pt x="901" y="0"/>
                    </a:moveTo>
                    <a:lnTo>
                      <a:pt x="584" y="673"/>
                    </a:lnTo>
                    <a:lnTo>
                      <a:pt x="495" y="1028"/>
                    </a:lnTo>
                    <a:lnTo>
                      <a:pt x="0" y="6261"/>
                    </a:lnTo>
                    <a:lnTo>
                      <a:pt x="1422" y="9690"/>
                    </a:lnTo>
                    <a:lnTo>
                      <a:pt x="1701" y="10833"/>
                    </a:lnTo>
                    <a:lnTo>
                      <a:pt x="3086" y="10820"/>
                    </a:lnTo>
                    <a:lnTo>
                      <a:pt x="1943" y="10325"/>
                    </a:lnTo>
                    <a:lnTo>
                      <a:pt x="1828" y="9169"/>
                    </a:lnTo>
                    <a:lnTo>
                      <a:pt x="508" y="5727"/>
                    </a:lnTo>
                    <a:lnTo>
                      <a:pt x="927" y="3124"/>
                    </a:lnTo>
                    <a:lnTo>
                      <a:pt x="901" y="0"/>
                    </a:lnTo>
                    <a:close/>
                  </a:path>
                </a:pathLst>
              </a:custGeom>
              <a:solidFill>
                <a:srgbClr val="4774B9"/>
              </a:solidFill>
            </p:spPr>
            <p:txBody>
              <a:bodyPr wrap="square" lIns="0" tIns="0" rIns="0" bIns="0" rtlCol="0"/>
              <a:lstStyle/>
              <a:p>
                <a:endParaRPr sz="1539"/>
              </a:p>
            </p:txBody>
          </p:sp>
          <p:sp>
            <p:nvSpPr>
              <p:cNvPr id="50" name="object 101"/>
              <p:cNvSpPr/>
              <p:nvPr/>
            </p:nvSpPr>
            <p:spPr>
              <a:xfrm>
                <a:off x="9978261" y="7122411"/>
                <a:ext cx="1270" cy="2540"/>
              </a:xfrm>
              <a:custGeom>
                <a:avLst/>
                <a:gdLst/>
                <a:ahLst/>
                <a:cxnLst/>
                <a:rect l="l" t="t" r="r" b="b"/>
                <a:pathLst>
                  <a:path w="1270" h="2540">
                    <a:moveTo>
                      <a:pt x="126" y="0"/>
                    </a:moveTo>
                    <a:lnTo>
                      <a:pt x="0" y="1244"/>
                    </a:lnTo>
                    <a:lnTo>
                      <a:pt x="342" y="2019"/>
                    </a:lnTo>
                    <a:lnTo>
                      <a:pt x="546" y="2336"/>
                    </a:lnTo>
                    <a:lnTo>
                      <a:pt x="482" y="1206"/>
                    </a:lnTo>
                    <a:lnTo>
                      <a:pt x="787" y="482"/>
                    </a:lnTo>
                    <a:lnTo>
                      <a:pt x="126" y="0"/>
                    </a:lnTo>
                    <a:close/>
                  </a:path>
                </a:pathLst>
              </a:custGeom>
              <a:solidFill>
                <a:srgbClr val="4774B9"/>
              </a:solidFill>
            </p:spPr>
            <p:txBody>
              <a:bodyPr wrap="square" lIns="0" tIns="0" rIns="0" bIns="0" rtlCol="0"/>
              <a:lstStyle/>
              <a:p>
                <a:endParaRPr sz="1539"/>
              </a:p>
            </p:txBody>
          </p:sp>
          <p:sp>
            <p:nvSpPr>
              <p:cNvPr id="51" name="object 102"/>
              <p:cNvSpPr/>
              <p:nvPr/>
            </p:nvSpPr>
            <p:spPr>
              <a:xfrm>
                <a:off x="9978877" y="7125301"/>
                <a:ext cx="635" cy="2540"/>
              </a:xfrm>
              <a:custGeom>
                <a:avLst/>
                <a:gdLst/>
                <a:ahLst/>
                <a:cxnLst/>
                <a:rect l="l" t="t" r="r" b="b"/>
                <a:pathLst>
                  <a:path w="634" h="2540">
                    <a:moveTo>
                      <a:pt x="177" y="0"/>
                    </a:moveTo>
                    <a:lnTo>
                      <a:pt x="76" y="660"/>
                    </a:lnTo>
                    <a:lnTo>
                      <a:pt x="0" y="1981"/>
                    </a:lnTo>
                    <a:lnTo>
                      <a:pt x="165" y="1320"/>
                    </a:lnTo>
                    <a:lnTo>
                      <a:pt x="368" y="660"/>
                    </a:lnTo>
                    <a:lnTo>
                      <a:pt x="177" y="0"/>
                    </a:lnTo>
                    <a:close/>
                  </a:path>
                </a:pathLst>
              </a:custGeom>
              <a:solidFill>
                <a:srgbClr val="3E62AC"/>
              </a:solidFill>
            </p:spPr>
            <p:txBody>
              <a:bodyPr wrap="square" lIns="0" tIns="0" rIns="0" bIns="0" rtlCol="0"/>
              <a:lstStyle/>
              <a:p>
                <a:endParaRPr sz="1539"/>
              </a:p>
            </p:txBody>
          </p:sp>
          <p:sp>
            <p:nvSpPr>
              <p:cNvPr id="52" name="object 103"/>
              <p:cNvSpPr/>
              <p:nvPr/>
            </p:nvSpPr>
            <p:spPr>
              <a:xfrm>
                <a:off x="9978875" y="7129657"/>
                <a:ext cx="635" cy="2540"/>
              </a:xfrm>
              <a:custGeom>
                <a:avLst/>
                <a:gdLst/>
                <a:ahLst/>
                <a:cxnLst/>
                <a:rect l="l" t="t" r="r" b="b"/>
                <a:pathLst>
                  <a:path w="634" h="2540">
                    <a:moveTo>
                      <a:pt x="0" y="0"/>
                    </a:moveTo>
                    <a:lnTo>
                      <a:pt x="114" y="1930"/>
                    </a:lnTo>
                    <a:lnTo>
                      <a:pt x="317" y="1295"/>
                    </a:lnTo>
                    <a:lnTo>
                      <a:pt x="203" y="647"/>
                    </a:lnTo>
                    <a:lnTo>
                      <a:pt x="0" y="0"/>
                    </a:lnTo>
                    <a:close/>
                  </a:path>
                </a:pathLst>
              </a:custGeom>
              <a:solidFill>
                <a:srgbClr val="3E62AC"/>
              </a:solidFill>
            </p:spPr>
            <p:txBody>
              <a:bodyPr wrap="square" lIns="0" tIns="0" rIns="0" bIns="0" rtlCol="0"/>
              <a:lstStyle/>
              <a:p>
                <a:endParaRPr sz="1539"/>
              </a:p>
            </p:txBody>
          </p:sp>
          <p:sp>
            <p:nvSpPr>
              <p:cNvPr id="53" name="object 104"/>
              <p:cNvSpPr/>
              <p:nvPr/>
            </p:nvSpPr>
            <p:spPr>
              <a:xfrm>
                <a:off x="9978826" y="7124248"/>
                <a:ext cx="635" cy="8890"/>
              </a:xfrm>
              <a:custGeom>
                <a:avLst/>
                <a:gdLst/>
                <a:ahLst/>
                <a:cxnLst/>
                <a:rect l="l" t="t" r="r" b="b"/>
                <a:pathLst>
                  <a:path w="634" h="8890">
                    <a:moveTo>
                      <a:pt x="38" y="0"/>
                    </a:moveTo>
                    <a:lnTo>
                      <a:pt x="228" y="1054"/>
                    </a:lnTo>
                    <a:lnTo>
                      <a:pt x="419" y="1714"/>
                    </a:lnTo>
                    <a:lnTo>
                      <a:pt x="215" y="2374"/>
                    </a:lnTo>
                    <a:lnTo>
                      <a:pt x="104" y="2819"/>
                    </a:lnTo>
                    <a:lnTo>
                      <a:pt x="50" y="5410"/>
                    </a:lnTo>
                    <a:lnTo>
                      <a:pt x="254" y="6057"/>
                    </a:lnTo>
                    <a:lnTo>
                      <a:pt x="368" y="6705"/>
                    </a:lnTo>
                    <a:lnTo>
                      <a:pt x="152" y="7340"/>
                    </a:lnTo>
                    <a:lnTo>
                      <a:pt x="139" y="8140"/>
                    </a:lnTo>
                    <a:lnTo>
                      <a:pt x="0" y="8356"/>
                    </a:lnTo>
                    <a:lnTo>
                      <a:pt x="433" y="7912"/>
                    </a:lnTo>
                    <a:lnTo>
                      <a:pt x="431" y="114"/>
                    </a:lnTo>
                    <a:lnTo>
                      <a:pt x="165" y="50"/>
                    </a:lnTo>
                    <a:close/>
                  </a:path>
                </a:pathLst>
              </a:custGeom>
              <a:solidFill>
                <a:srgbClr val="3E62AC"/>
              </a:solidFill>
            </p:spPr>
            <p:txBody>
              <a:bodyPr wrap="square" lIns="0" tIns="0" rIns="0" bIns="0" rtlCol="0"/>
              <a:lstStyle/>
              <a:p>
                <a:endParaRPr sz="1539"/>
              </a:p>
            </p:txBody>
          </p:sp>
          <p:sp>
            <p:nvSpPr>
              <p:cNvPr id="54" name="object 105"/>
              <p:cNvSpPr/>
              <p:nvPr/>
            </p:nvSpPr>
            <p:spPr>
              <a:xfrm>
                <a:off x="9978773" y="7128933"/>
                <a:ext cx="635" cy="3175"/>
              </a:xfrm>
              <a:custGeom>
                <a:avLst/>
                <a:gdLst/>
                <a:ahLst/>
                <a:cxnLst/>
                <a:rect l="l" t="t" r="r" b="b"/>
                <a:pathLst>
                  <a:path w="634" h="3175">
                    <a:moveTo>
                      <a:pt x="12" y="0"/>
                    </a:moveTo>
                    <a:lnTo>
                      <a:pt x="0" y="3086"/>
                    </a:lnTo>
                    <a:lnTo>
                      <a:pt x="101" y="2946"/>
                    </a:lnTo>
                    <a:lnTo>
                      <a:pt x="12" y="0"/>
                    </a:lnTo>
                    <a:close/>
                  </a:path>
                </a:pathLst>
              </a:custGeom>
              <a:solidFill>
                <a:srgbClr val="3E62AC"/>
              </a:solidFill>
            </p:spPr>
            <p:txBody>
              <a:bodyPr wrap="square" lIns="0" tIns="0" rIns="0" bIns="0" rtlCol="0"/>
              <a:lstStyle/>
              <a:p>
                <a:endParaRPr sz="1539"/>
              </a:p>
            </p:txBody>
          </p:sp>
          <p:sp>
            <p:nvSpPr>
              <p:cNvPr id="55" name="object 106"/>
              <p:cNvSpPr/>
              <p:nvPr/>
            </p:nvSpPr>
            <p:spPr>
              <a:xfrm>
                <a:off x="9978788" y="7124744"/>
                <a:ext cx="635" cy="3810"/>
              </a:xfrm>
              <a:custGeom>
                <a:avLst/>
                <a:gdLst/>
                <a:ahLst/>
                <a:cxnLst/>
                <a:rect l="l" t="t" r="r" b="b"/>
                <a:pathLst>
                  <a:path w="634" h="3809">
                    <a:moveTo>
                      <a:pt x="25" y="0"/>
                    </a:moveTo>
                    <a:lnTo>
                      <a:pt x="0" y="3225"/>
                    </a:lnTo>
                    <a:lnTo>
                      <a:pt x="88" y="2539"/>
                    </a:lnTo>
                    <a:lnTo>
                      <a:pt x="165" y="1219"/>
                    </a:lnTo>
                    <a:lnTo>
                      <a:pt x="165" y="215"/>
                    </a:lnTo>
                    <a:lnTo>
                      <a:pt x="25" y="0"/>
                    </a:lnTo>
                    <a:close/>
                  </a:path>
                </a:pathLst>
              </a:custGeom>
              <a:solidFill>
                <a:srgbClr val="3E62AC"/>
              </a:solidFill>
            </p:spPr>
            <p:txBody>
              <a:bodyPr wrap="square" lIns="0" tIns="0" rIns="0" bIns="0" rtlCol="0"/>
              <a:lstStyle/>
              <a:p>
                <a:endParaRPr sz="1539"/>
              </a:p>
            </p:txBody>
          </p:sp>
          <p:sp>
            <p:nvSpPr>
              <p:cNvPr id="56" name="object 107"/>
              <p:cNvSpPr/>
              <p:nvPr/>
            </p:nvSpPr>
            <p:spPr>
              <a:xfrm>
                <a:off x="9978831" y="7131583"/>
                <a:ext cx="635" cy="1270"/>
              </a:xfrm>
              <a:custGeom>
                <a:avLst/>
                <a:gdLst/>
                <a:ahLst/>
                <a:cxnLst/>
                <a:rect l="l" t="t" r="r" b="b"/>
                <a:pathLst>
                  <a:path w="634" h="1270">
                    <a:moveTo>
                      <a:pt x="152" y="0"/>
                    </a:moveTo>
                    <a:lnTo>
                      <a:pt x="38" y="292"/>
                    </a:lnTo>
                    <a:lnTo>
                      <a:pt x="0" y="1015"/>
                    </a:lnTo>
                    <a:lnTo>
                      <a:pt x="139" y="812"/>
                    </a:lnTo>
                    <a:lnTo>
                      <a:pt x="152" y="0"/>
                    </a:lnTo>
                    <a:close/>
                  </a:path>
                </a:pathLst>
              </a:custGeom>
              <a:solidFill>
                <a:srgbClr val="3E62AC"/>
              </a:solidFill>
            </p:spPr>
            <p:txBody>
              <a:bodyPr wrap="square" lIns="0" tIns="0" rIns="0" bIns="0" rtlCol="0"/>
              <a:lstStyle/>
              <a:p>
                <a:endParaRPr sz="1539"/>
              </a:p>
            </p:txBody>
          </p:sp>
          <p:sp>
            <p:nvSpPr>
              <p:cNvPr id="57" name="object 108"/>
              <p:cNvSpPr/>
              <p:nvPr/>
            </p:nvSpPr>
            <p:spPr>
              <a:xfrm>
                <a:off x="9978814" y="7124248"/>
                <a:ext cx="635" cy="1270"/>
              </a:xfrm>
              <a:custGeom>
                <a:avLst/>
                <a:gdLst/>
                <a:ahLst/>
                <a:cxnLst/>
                <a:rect l="l" t="t" r="r" b="b"/>
                <a:pathLst>
                  <a:path w="634" h="1270">
                    <a:moveTo>
                      <a:pt x="50" y="0"/>
                    </a:moveTo>
                    <a:lnTo>
                      <a:pt x="0" y="495"/>
                    </a:lnTo>
                    <a:lnTo>
                      <a:pt x="131" y="698"/>
                    </a:lnTo>
                    <a:lnTo>
                      <a:pt x="241" y="1054"/>
                    </a:lnTo>
                    <a:lnTo>
                      <a:pt x="190" y="203"/>
                    </a:lnTo>
                    <a:lnTo>
                      <a:pt x="50" y="0"/>
                    </a:lnTo>
                    <a:close/>
                  </a:path>
                </a:pathLst>
              </a:custGeom>
              <a:solidFill>
                <a:srgbClr val="3E62AC"/>
              </a:solidFill>
            </p:spPr>
            <p:txBody>
              <a:bodyPr wrap="square" lIns="0" tIns="0" rIns="0" bIns="0" rtlCol="0"/>
              <a:lstStyle/>
              <a:p>
                <a:endParaRPr sz="1539"/>
              </a:p>
            </p:txBody>
          </p:sp>
          <p:sp>
            <p:nvSpPr>
              <p:cNvPr id="58" name="object 109"/>
              <p:cNvSpPr/>
              <p:nvPr/>
            </p:nvSpPr>
            <p:spPr>
              <a:xfrm>
                <a:off x="9979261" y="7124370"/>
                <a:ext cx="1270" cy="3175"/>
              </a:xfrm>
              <a:custGeom>
                <a:avLst/>
                <a:gdLst/>
                <a:ahLst/>
                <a:cxnLst/>
                <a:rect l="l" t="t" r="r" b="b"/>
                <a:pathLst>
                  <a:path w="1270" h="3175">
                    <a:moveTo>
                      <a:pt x="0" y="0"/>
                    </a:moveTo>
                    <a:lnTo>
                      <a:pt x="419" y="876"/>
                    </a:lnTo>
                    <a:lnTo>
                      <a:pt x="279" y="1790"/>
                    </a:lnTo>
                    <a:lnTo>
                      <a:pt x="101" y="2692"/>
                    </a:lnTo>
                    <a:lnTo>
                      <a:pt x="652" y="1790"/>
                    </a:lnTo>
                    <a:lnTo>
                      <a:pt x="749" y="863"/>
                    </a:lnTo>
                    <a:lnTo>
                      <a:pt x="0" y="0"/>
                    </a:lnTo>
                    <a:close/>
                  </a:path>
                </a:pathLst>
              </a:custGeom>
              <a:solidFill>
                <a:srgbClr val="1F003A"/>
              </a:solidFill>
            </p:spPr>
            <p:txBody>
              <a:bodyPr wrap="square" lIns="0" tIns="0" rIns="0" bIns="0" rtlCol="0"/>
              <a:lstStyle/>
              <a:p>
                <a:endParaRPr sz="1539"/>
              </a:p>
            </p:txBody>
          </p:sp>
          <p:sp>
            <p:nvSpPr>
              <p:cNvPr id="59" name="object 110"/>
              <p:cNvSpPr/>
              <p:nvPr/>
            </p:nvSpPr>
            <p:spPr>
              <a:xfrm>
                <a:off x="9979264" y="7124367"/>
                <a:ext cx="635" cy="3175"/>
              </a:xfrm>
              <a:custGeom>
                <a:avLst/>
                <a:gdLst/>
                <a:ahLst/>
                <a:cxnLst/>
                <a:rect l="l" t="t" r="r" b="b"/>
                <a:pathLst>
                  <a:path w="634" h="3175">
                    <a:moveTo>
                      <a:pt x="0" y="0"/>
                    </a:moveTo>
                    <a:lnTo>
                      <a:pt x="101" y="2692"/>
                    </a:lnTo>
                    <a:lnTo>
                      <a:pt x="279" y="1790"/>
                    </a:lnTo>
                    <a:lnTo>
                      <a:pt x="406" y="889"/>
                    </a:lnTo>
                    <a:lnTo>
                      <a:pt x="0" y="0"/>
                    </a:lnTo>
                    <a:close/>
                  </a:path>
                </a:pathLst>
              </a:custGeom>
              <a:solidFill>
                <a:srgbClr val="1F003A"/>
              </a:solidFill>
            </p:spPr>
            <p:txBody>
              <a:bodyPr wrap="square" lIns="0" tIns="0" rIns="0" bIns="0" rtlCol="0"/>
              <a:lstStyle/>
              <a:p>
                <a:endParaRPr sz="1539"/>
              </a:p>
            </p:txBody>
          </p:sp>
          <p:sp>
            <p:nvSpPr>
              <p:cNvPr id="60" name="object 111"/>
              <p:cNvSpPr/>
              <p:nvPr/>
            </p:nvSpPr>
            <p:spPr>
              <a:xfrm>
                <a:off x="9979315" y="7129866"/>
                <a:ext cx="635" cy="2540"/>
              </a:xfrm>
              <a:custGeom>
                <a:avLst/>
                <a:gdLst/>
                <a:ahLst/>
                <a:cxnLst/>
                <a:rect l="l" t="t" r="r" b="b"/>
                <a:pathLst>
                  <a:path w="634" h="2540">
                    <a:moveTo>
                      <a:pt x="38" y="0"/>
                    </a:moveTo>
                    <a:lnTo>
                      <a:pt x="254" y="749"/>
                    </a:lnTo>
                    <a:lnTo>
                      <a:pt x="304" y="1498"/>
                    </a:lnTo>
                    <a:lnTo>
                      <a:pt x="0" y="2235"/>
                    </a:lnTo>
                    <a:lnTo>
                      <a:pt x="635" y="1498"/>
                    </a:lnTo>
                    <a:lnTo>
                      <a:pt x="609" y="749"/>
                    </a:lnTo>
                    <a:lnTo>
                      <a:pt x="38" y="0"/>
                    </a:lnTo>
                    <a:close/>
                  </a:path>
                </a:pathLst>
              </a:custGeom>
              <a:solidFill>
                <a:srgbClr val="1F0039"/>
              </a:solidFill>
            </p:spPr>
            <p:txBody>
              <a:bodyPr wrap="square" lIns="0" tIns="0" rIns="0" bIns="0" rtlCol="0"/>
              <a:lstStyle/>
              <a:p>
                <a:endParaRPr sz="1539"/>
              </a:p>
            </p:txBody>
          </p:sp>
          <p:sp>
            <p:nvSpPr>
              <p:cNvPr id="61" name="object 112"/>
              <p:cNvSpPr/>
              <p:nvPr/>
            </p:nvSpPr>
            <p:spPr>
              <a:xfrm>
                <a:off x="9979314" y="7129869"/>
                <a:ext cx="635" cy="2540"/>
              </a:xfrm>
              <a:custGeom>
                <a:avLst/>
                <a:gdLst/>
                <a:ahLst/>
                <a:cxnLst/>
                <a:rect l="l" t="t" r="r" b="b"/>
                <a:pathLst>
                  <a:path w="634" h="2540">
                    <a:moveTo>
                      <a:pt x="38" y="0"/>
                    </a:moveTo>
                    <a:lnTo>
                      <a:pt x="0" y="2235"/>
                    </a:lnTo>
                    <a:lnTo>
                      <a:pt x="304" y="1498"/>
                    </a:lnTo>
                    <a:lnTo>
                      <a:pt x="254" y="749"/>
                    </a:lnTo>
                    <a:lnTo>
                      <a:pt x="38" y="0"/>
                    </a:lnTo>
                    <a:close/>
                  </a:path>
                </a:pathLst>
              </a:custGeom>
              <a:solidFill>
                <a:srgbClr val="1F0039"/>
              </a:solidFill>
            </p:spPr>
            <p:txBody>
              <a:bodyPr wrap="square" lIns="0" tIns="0" rIns="0" bIns="0" rtlCol="0"/>
              <a:lstStyle/>
              <a:p>
                <a:endParaRPr sz="1539"/>
              </a:p>
            </p:txBody>
          </p:sp>
          <p:sp>
            <p:nvSpPr>
              <p:cNvPr id="62" name="object 113"/>
              <p:cNvSpPr/>
              <p:nvPr/>
            </p:nvSpPr>
            <p:spPr>
              <a:xfrm>
                <a:off x="9978094" y="7124828"/>
                <a:ext cx="1270" cy="7620"/>
              </a:xfrm>
              <a:custGeom>
                <a:avLst/>
                <a:gdLst/>
                <a:ahLst/>
                <a:cxnLst/>
                <a:rect l="l" t="t" r="r" b="b"/>
                <a:pathLst>
                  <a:path w="1270" h="7620">
                    <a:moveTo>
                      <a:pt x="711" y="0"/>
                    </a:moveTo>
                    <a:lnTo>
                      <a:pt x="0" y="2400"/>
                    </a:lnTo>
                    <a:lnTo>
                      <a:pt x="50" y="4800"/>
                    </a:lnTo>
                    <a:lnTo>
                      <a:pt x="673" y="7213"/>
                    </a:lnTo>
                    <a:lnTo>
                      <a:pt x="431" y="4800"/>
                    </a:lnTo>
                    <a:lnTo>
                      <a:pt x="355" y="2400"/>
                    </a:lnTo>
                    <a:lnTo>
                      <a:pt x="711" y="0"/>
                    </a:lnTo>
                    <a:close/>
                  </a:path>
                </a:pathLst>
              </a:custGeom>
              <a:solidFill>
                <a:srgbClr val="4A79BD"/>
              </a:solidFill>
            </p:spPr>
            <p:txBody>
              <a:bodyPr wrap="square" lIns="0" tIns="0" rIns="0" bIns="0" rtlCol="0"/>
              <a:lstStyle/>
              <a:p>
                <a:endParaRPr sz="1539"/>
              </a:p>
            </p:txBody>
          </p:sp>
          <p:sp>
            <p:nvSpPr>
              <p:cNvPr id="63" name="object 114"/>
              <p:cNvSpPr/>
              <p:nvPr/>
            </p:nvSpPr>
            <p:spPr>
              <a:xfrm>
                <a:off x="9978769" y="7132036"/>
                <a:ext cx="0" cy="635"/>
              </a:xfrm>
              <a:custGeom>
                <a:avLst/>
                <a:gdLst/>
                <a:ahLst/>
                <a:cxnLst/>
                <a:rect l="l" t="t" r="r" b="b"/>
                <a:pathLst>
                  <a:path h="634">
                    <a:moveTo>
                      <a:pt x="0" y="0"/>
                    </a:moveTo>
                    <a:close/>
                  </a:path>
                </a:pathLst>
              </a:custGeom>
              <a:solidFill>
                <a:srgbClr val="4A79BD"/>
              </a:solidFill>
            </p:spPr>
            <p:txBody>
              <a:bodyPr wrap="square" lIns="0" tIns="0" rIns="0" bIns="0" rtlCol="0"/>
              <a:lstStyle/>
              <a:p>
                <a:endParaRPr sz="1539"/>
              </a:p>
            </p:txBody>
          </p:sp>
          <p:sp>
            <p:nvSpPr>
              <p:cNvPr id="64" name="object 115"/>
              <p:cNvSpPr/>
              <p:nvPr/>
            </p:nvSpPr>
            <p:spPr>
              <a:xfrm>
                <a:off x="9978439" y="7124833"/>
                <a:ext cx="635" cy="7620"/>
              </a:xfrm>
              <a:custGeom>
                <a:avLst/>
                <a:gdLst/>
                <a:ahLst/>
                <a:cxnLst/>
                <a:rect l="l" t="t" r="r" b="b"/>
                <a:pathLst>
                  <a:path w="634" h="7620">
                    <a:moveTo>
                      <a:pt x="368" y="0"/>
                    </a:moveTo>
                    <a:lnTo>
                      <a:pt x="0" y="2400"/>
                    </a:lnTo>
                    <a:lnTo>
                      <a:pt x="88" y="4800"/>
                    </a:lnTo>
                    <a:lnTo>
                      <a:pt x="330" y="7200"/>
                    </a:lnTo>
                    <a:lnTo>
                      <a:pt x="368" y="0"/>
                    </a:lnTo>
                    <a:close/>
                  </a:path>
                </a:pathLst>
              </a:custGeom>
              <a:solidFill>
                <a:srgbClr val="4A79BD"/>
              </a:solidFill>
            </p:spPr>
            <p:txBody>
              <a:bodyPr wrap="square" lIns="0" tIns="0" rIns="0" bIns="0" rtlCol="0"/>
              <a:lstStyle/>
              <a:p>
                <a:endParaRPr sz="1539"/>
              </a:p>
            </p:txBody>
          </p:sp>
          <p:sp>
            <p:nvSpPr>
              <p:cNvPr id="65" name="object 116"/>
              <p:cNvSpPr/>
              <p:nvPr/>
            </p:nvSpPr>
            <p:spPr>
              <a:xfrm>
                <a:off x="9978774" y="7132027"/>
                <a:ext cx="0" cy="635"/>
              </a:xfrm>
              <a:custGeom>
                <a:avLst/>
                <a:gdLst/>
                <a:ahLst/>
                <a:cxnLst/>
                <a:rect l="l" t="t" r="r" b="b"/>
                <a:pathLst>
                  <a:path h="634">
                    <a:moveTo>
                      <a:pt x="0" y="0"/>
                    </a:moveTo>
                    <a:close/>
                  </a:path>
                </a:pathLst>
              </a:custGeom>
              <a:solidFill>
                <a:srgbClr val="4A79BD"/>
              </a:solidFill>
            </p:spPr>
            <p:txBody>
              <a:bodyPr wrap="square" lIns="0" tIns="0" rIns="0" bIns="0" rtlCol="0"/>
              <a:lstStyle/>
              <a:p>
                <a:endParaRPr sz="1539"/>
              </a:p>
            </p:txBody>
          </p:sp>
          <p:sp>
            <p:nvSpPr>
              <p:cNvPr id="66" name="object 117"/>
              <p:cNvSpPr/>
              <p:nvPr/>
            </p:nvSpPr>
            <p:spPr>
              <a:xfrm>
                <a:off x="9978762" y="7127971"/>
                <a:ext cx="635" cy="1270"/>
              </a:xfrm>
              <a:custGeom>
                <a:avLst/>
                <a:gdLst/>
                <a:ahLst/>
                <a:cxnLst/>
                <a:rect l="l" t="t" r="r" b="b"/>
                <a:pathLst>
                  <a:path w="634" h="1270">
                    <a:moveTo>
                      <a:pt x="25" y="965"/>
                    </a:moveTo>
                    <a:lnTo>
                      <a:pt x="25" y="0"/>
                    </a:lnTo>
                    <a:lnTo>
                      <a:pt x="0" y="317"/>
                    </a:lnTo>
                    <a:lnTo>
                      <a:pt x="0" y="647"/>
                    </a:lnTo>
                    <a:lnTo>
                      <a:pt x="25" y="965"/>
                    </a:lnTo>
                    <a:close/>
                  </a:path>
                </a:pathLst>
              </a:custGeom>
              <a:solidFill>
                <a:srgbClr val="4A79BD"/>
              </a:solidFill>
            </p:spPr>
            <p:txBody>
              <a:bodyPr wrap="square" lIns="0" tIns="0" rIns="0" bIns="0" rtlCol="0"/>
              <a:lstStyle/>
              <a:p>
                <a:endParaRPr sz="1539"/>
              </a:p>
            </p:txBody>
          </p:sp>
          <p:sp>
            <p:nvSpPr>
              <p:cNvPr id="67" name="object 118"/>
              <p:cNvSpPr/>
              <p:nvPr/>
            </p:nvSpPr>
            <p:spPr>
              <a:xfrm>
                <a:off x="9629484" y="7041784"/>
                <a:ext cx="190017" cy="195034"/>
              </a:xfrm>
              <a:prstGeom prst="rect">
                <a:avLst/>
              </a:prstGeom>
              <a:blipFill>
                <a:blip r:embed="rId13" cstate="print"/>
                <a:stretch>
                  <a:fillRect/>
                </a:stretch>
              </a:blipFill>
            </p:spPr>
            <p:txBody>
              <a:bodyPr wrap="square" lIns="0" tIns="0" rIns="0" bIns="0" rtlCol="0"/>
              <a:lstStyle/>
              <a:p>
                <a:endParaRPr sz="1539"/>
              </a:p>
            </p:txBody>
          </p:sp>
          <p:sp>
            <p:nvSpPr>
              <p:cNvPr id="68" name="object 119"/>
              <p:cNvSpPr txBox="1"/>
              <p:nvPr/>
            </p:nvSpPr>
            <p:spPr>
              <a:xfrm>
                <a:off x="7460078" y="7287810"/>
                <a:ext cx="2974975" cy="64912"/>
              </a:xfrm>
              <a:prstGeom prst="rect">
                <a:avLst/>
              </a:prstGeom>
            </p:spPr>
            <p:txBody>
              <a:bodyPr vert="horz" wrap="square" lIns="0" tIns="12700" rIns="0" bIns="0" rtlCol="0">
                <a:spAutoFit/>
              </a:bodyPr>
              <a:lstStyle/>
              <a:p>
                <a:pPr marL="10860">
                  <a:lnSpc>
                    <a:spcPct val="100000"/>
                  </a:lnSpc>
                  <a:spcBef>
                    <a:spcPts val="86"/>
                  </a:spcBef>
                </a:pPr>
                <a:r>
                  <a:rPr sz="299" dirty="0">
                    <a:solidFill>
                      <a:srgbClr val="636466"/>
                    </a:solidFill>
                    <a:latin typeface="Neo Sans Std"/>
                    <a:cs typeface="Neo Sans Std"/>
                  </a:rPr>
                  <a:t>Certification</a:t>
                </a:r>
                <a:r>
                  <a:rPr sz="299" spc="9" dirty="0">
                    <a:solidFill>
                      <a:srgbClr val="636466"/>
                    </a:solidFill>
                    <a:latin typeface="Neo Sans Std"/>
                    <a:cs typeface="Neo Sans Std"/>
                  </a:rPr>
                  <a:t> </a:t>
                </a:r>
                <a:r>
                  <a:rPr sz="299" spc="-9" dirty="0">
                    <a:solidFill>
                      <a:srgbClr val="636466"/>
                    </a:solidFill>
                    <a:latin typeface="Neo Sans Std"/>
                    <a:cs typeface="Neo Sans Std"/>
                  </a:rPr>
                  <a:t>AFAQ</a:t>
                </a:r>
                <a:r>
                  <a:rPr sz="299" spc="13" dirty="0">
                    <a:solidFill>
                      <a:srgbClr val="636466"/>
                    </a:solidFill>
                    <a:latin typeface="Neo Sans Std"/>
                    <a:cs typeface="Neo Sans Std"/>
                  </a:rPr>
                  <a:t> </a:t>
                </a:r>
                <a:r>
                  <a:rPr sz="299" dirty="0">
                    <a:solidFill>
                      <a:srgbClr val="636466"/>
                    </a:solidFill>
                    <a:latin typeface="Neo Sans Std"/>
                    <a:cs typeface="Neo Sans Std"/>
                  </a:rPr>
                  <a:t>ISO</a:t>
                </a:r>
                <a:r>
                  <a:rPr sz="299" spc="9" dirty="0">
                    <a:solidFill>
                      <a:srgbClr val="636466"/>
                    </a:solidFill>
                    <a:latin typeface="Neo Sans Std"/>
                    <a:cs typeface="Neo Sans Std"/>
                  </a:rPr>
                  <a:t> </a:t>
                </a:r>
                <a:r>
                  <a:rPr sz="299" dirty="0">
                    <a:solidFill>
                      <a:srgbClr val="636466"/>
                    </a:solidFill>
                    <a:latin typeface="Neo Sans Std"/>
                    <a:cs typeface="Neo Sans Std"/>
                  </a:rPr>
                  <a:t>9001</a:t>
                </a:r>
                <a:r>
                  <a:rPr sz="299" spc="13" dirty="0">
                    <a:solidFill>
                      <a:srgbClr val="636466"/>
                    </a:solidFill>
                    <a:latin typeface="Neo Sans Std"/>
                    <a:cs typeface="Neo Sans Std"/>
                  </a:rPr>
                  <a:t> </a:t>
                </a:r>
                <a:r>
                  <a:rPr sz="299" dirty="0">
                    <a:solidFill>
                      <a:srgbClr val="636466"/>
                    </a:solidFill>
                    <a:latin typeface="Neo Sans Std"/>
                    <a:cs typeface="Neo Sans Std"/>
                  </a:rPr>
                  <a:t>en</a:t>
                </a:r>
                <a:r>
                  <a:rPr sz="299" spc="9" dirty="0">
                    <a:solidFill>
                      <a:srgbClr val="636466"/>
                    </a:solidFill>
                    <a:latin typeface="Neo Sans Std"/>
                    <a:cs typeface="Neo Sans Std"/>
                  </a:rPr>
                  <a:t> </a:t>
                </a:r>
                <a:r>
                  <a:rPr sz="299" spc="-4" dirty="0">
                    <a:solidFill>
                      <a:srgbClr val="636466"/>
                    </a:solidFill>
                    <a:latin typeface="Neo Sans Std"/>
                    <a:cs typeface="Neo Sans Std"/>
                  </a:rPr>
                  <a:t>version</a:t>
                </a:r>
                <a:r>
                  <a:rPr sz="299" spc="13" dirty="0">
                    <a:solidFill>
                      <a:srgbClr val="636466"/>
                    </a:solidFill>
                    <a:latin typeface="Neo Sans Std"/>
                    <a:cs typeface="Neo Sans Std"/>
                  </a:rPr>
                  <a:t> </a:t>
                </a:r>
                <a:r>
                  <a:rPr sz="299" dirty="0">
                    <a:solidFill>
                      <a:srgbClr val="636466"/>
                    </a:solidFill>
                    <a:latin typeface="Neo Sans Std"/>
                    <a:cs typeface="Neo Sans Std"/>
                  </a:rPr>
                  <a:t>2015</a:t>
                </a:r>
                <a:r>
                  <a:rPr sz="299" spc="9" dirty="0">
                    <a:solidFill>
                      <a:srgbClr val="636466"/>
                    </a:solidFill>
                    <a:latin typeface="Neo Sans Std"/>
                    <a:cs typeface="Neo Sans Std"/>
                  </a:rPr>
                  <a:t> </a:t>
                </a:r>
                <a:r>
                  <a:rPr sz="299" spc="-9" dirty="0">
                    <a:solidFill>
                      <a:srgbClr val="636466"/>
                    </a:solidFill>
                    <a:latin typeface="Neo Sans Std"/>
                    <a:cs typeface="Neo Sans Std"/>
                  </a:rPr>
                  <a:t>et</a:t>
                </a:r>
                <a:r>
                  <a:rPr sz="299" spc="13" dirty="0">
                    <a:solidFill>
                      <a:srgbClr val="636466"/>
                    </a:solidFill>
                    <a:latin typeface="Neo Sans Std"/>
                    <a:cs typeface="Neo Sans Std"/>
                  </a:rPr>
                  <a:t> </a:t>
                </a:r>
                <a:r>
                  <a:rPr sz="299" dirty="0">
                    <a:solidFill>
                      <a:srgbClr val="636466"/>
                    </a:solidFill>
                    <a:latin typeface="Neo Sans Std"/>
                    <a:cs typeface="Neo Sans Std"/>
                  </a:rPr>
                  <a:t>Certification</a:t>
                </a:r>
                <a:r>
                  <a:rPr sz="299" spc="9" dirty="0">
                    <a:solidFill>
                      <a:srgbClr val="636466"/>
                    </a:solidFill>
                    <a:latin typeface="Neo Sans Std"/>
                    <a:cs typeface="Neo Sans Std"/>
                  </a:rPr>
                  <a:t> </a:t>
                </a:r>
                <a:r>
                  <a:rPr sz="299" spc="-9" dirty="0">
                    <a:solidFill>
                      <a:srgbClr val="636466"/>
                    </a:solidFill>
                    <a:latin typeface="Neo Sans Std"/>
                    <a:cs typeface="Neo Sans Std"/>
                  </a:rPr>
                  <a:t>AFAQ</a:t>
                </a:r>
                <a:r>
                  <a:rPr sz="299" spc="13" dirty="0">
                    <a:solidFill>
                      <a:srgbClr val="636466"/>
                    </a:solidFill>
                    <a:latin typeface="Neo Sans Std"/>
                    <a:cs typeface="Neo Sans Std"/>
                  </a:rPr>
                  <a:t> </a:t>
                </a:r>
                <a:r>
                  <a:rPr sz="299" dirty="0">
                    <a:solidFill>
                      <a:srgbClr val="636466"/>
                    </a:solidFill>
                    <a:latin typeface="Neo Sans Std"/>
                    <a:cs typeface="Neo Sans Std"/>
                  </a:rPr>
                  <a:t>ISO</a:t>
                </a:r>
                <a:r>
                  <a:rPr sz="299" spc="9" dirty="0">
                    <a:solidFill>
                      <a:srgbClr val="636466"/>
                    </a:solidFill>
                    <a:latin typeface="Neo Sans Std"/>
                    <a:cs typeface="Neo Sans Std"/>
                  </a:rPr>
                  <a:t> </a:t>
                </a:r>
                <a:r>
                  <a:rPr sz="299" dirty="0">
                    <a:solidFill>
                      <a:srgbClr val="636466"/>
                    </a:solidFill>
                    <a:latin typeface="Neo Sans Std"/>
                    <a:cs typeface="Neo Sans Std"/>
                  </a:rPr>
                  <a:t>9001</a:t>
                </a:r>
                <a:r>
                  <a:rPr sz="299" spc="13" dirty="0">
                    <a:solidFill>
                      <a:srgbClr val="636466"/>
                    </a:solidFill>
                    <a:latin typeface="Neo Sans Std"/>
                    <a:cs typeface="Neo Sans Std"/>
                  </a:rPr>
                  <a:t> </a:t>
                </a:r>
                <a:r>
                  <a:rPr sz="299" dirty="0">
                    <a:solidFill>
                      <a:srgbClr val="636466"/>
                    </a:solidFill>
                    <a:latin typeface="Neo Sans Std"/>
                    <a:cs typeface="Neo Sans Std"/>
                  </a:rPr>
                  <a:t>:</a:t>
                </a:r>
                <a:r>
                  <a:rPr sz="299" spc="9" dirty="0">
                    <a:solidFill>
                      <a:srgbClr val="636466"/>
                    </a:solidFill>
                    <a:latin typeface="Neo Sans Std"/>
                    <a:cs typeface="Neo Sans Std"/>
                  </a:rPr>
                  <a:t> </a:t>
                </a:r>
                <a:r>
                  <a:rPr sz="299" dirty="0">
                    <a:solidFill>
                      <a:srgbClr val="636466"/>
                    </a:solidFill>
                    <a:latin typeface="Neo Sans Std"/>
                    <a:cs typeface="Neo Sans Std"/>
                  </a:rPr>
                  <a:t>2015</a:t>
                </a:r>
                <a:r>
                  <a:rPr sz="299" spc="13" dirty="0">
                    <a:solidFill>
                      <a:srgbClr val="636466"/>
                    </a:solidFill>
                    <a:latin typeface="Neo Sans Std"/>
                    <a:cs typeface="Neo Sans Std"/>
                  </a:rPr>
                  <a:t> </a:t>
                </a:r>
                <a:r>
                  <a:rPr sz="299" dirty="0">
                    <a:solidFill>
                      <a:srgbClr val="636466"/>
                    </a:solidFill>
                    <a:latin typeface="Neo Sans Std"/>
                    <a:cs typeface="Neo Sans Std"/>
                  </a:rPr>
                  <a:t>appliquée</a:t>
                </a:r>
                <a:r>
                  <a:rPr sz="299" spc="9" dirty="0">
                    <a:solidFill>
                      <a:srgbClr val="636466"/>
                    </a:solidFill>
                    <a:latin typeface="Neo Sans Std"/>
                    <a:cs typeface="Neo Sans Std"/>
                  </a:rPr>
                  <a:t> </a:t>
                </a:r>
                <a:r>
                  <a:rPr sz="299" dirty="0">
                    <a:solidFill>
                      <a:srgbClr val="636466"/>
                    </a:solidFill>
                    <a:latin typeface="Neo Sans Std"/>
                    <a:cs typeface="Neo Sans Std"/>
                  </a:rPr>
                  <a:t>aux</a:t>
                </a:r>
                <a:r>
                  <a:rPr sz="299" spc="13" dirty="0">
                    <a:solidFill>
                      <a:srgbClr val="636466"/>
                    </a:solidFill>
                    <a:latin typeface="Neo Sans Std"/>
                    <a:cs typeface="Neo Sans Std"/>
                  </a:rPr>
                  <a:t> </a:t>
                </a:r>
                <a:r>
                  <a:rPr sz="299" dirty="0">
                    <a:solidFill>
                      <a:srgbClr val="636466"/>
                    </a:solidFill>
                    <a:latin typeface="Neo Sans Std"/>
                    <a:cs typeface="Neo Sans Std"/>
                  </a:rPr>
                  <a:t>organismes</a:t>
                </a:r>
                <a:r>
                  <a:rPr sz="299" spc="9" dirty="0">
                    <a:solidFill>
                      <a:srgbClr val="636466"/>
                    </a:solidFill>
                    <a:latin typeface="Neo Sans Std"/>
                    <a:cs typeface="Neo Sans Std"/>
                  </a:rPr>
                  <a:t> </a:t>
                </a:r>
                <a:r>
                  <a:rPr sz="299" dirty="0">
                    <a:solidFill>
                      <a:srgbClr val="636466"/>
                    </a:solidFill>
                    <a:latin typeface="Neo Sans Std"/>
                    <a:cs typeface="Neo Sans Std"/>
                  </a:rPr>
                  <a:t>de</a:t>
                </a:r>
                <a:r>
                  <a:rPr sz="299" spc="13" dirty="0">
                    <a:solidFill>
                      <a:srgbClr val="636466"/>
                    </a:solidFill>
                    <a:latin typeface="Neo Sans Std"/>
                    <a:cs typeface="Neo Sans Std"/>
                  </a:rPr>
                  <a:t> </a:t>
                </a:r>
                <a:r>
                  <a:rPr sz="299" spc="-4" dirty="0">
                    <a:solidFill>
                      <a:srgbClr val="636466"/>
                    </a:solidFill>
                    <a:latin typeface="Neo Sans Std"/>
                    <a:cs typeface="Neo Sans Std"/>
                  </a:rPr>
                  <a:t>formation</a:t>
                </a:r>
                <a:r>
                  <a:rPr sz="299" spc="9" dirty="0">
                    <a:solidFill>
                      <a:srgbClr val="636466"/>
                    </a:solidFill>
                    <a:latin typeface="Neo Sans Std"/>
                    <a:cs typeface="Neo Sans Std"/>
                  </a:rPr>
                  <a:t> </a:t>
                </a:r>
                <a:r>
                  <a:rPr sz="299" spc="-4" dirty="0">
                    <a:solidFill>
                      <a:srgbClr val="636466"/>
                    </a:solidFill>
                    <a:latin typeface="Neo Sans Std"/>
                    <a:cs typeface="Neo Sans Std"/>
                  </a:rPr>
                  <a:t>professionnelle</a:t>
                </a:r>
                <a:r>
                  <a:rPr sz="299" spc="13" dirty="0">
                    <a:solidFill>
                      <a:srgbClr val="636466"/>
                    </a:solidFill>
                    <a:latin typeface="Neo Sans Std"/>
                    <a:cs typeface="Neo Sans Std"/>
                  </a:rPr>
                  <a:t> </a:t>
                </a:r>
                <a:r>
                  <a:rPr sz="299" spc="-4" dirty="0">
                    <a:solidFill>
                      <a:srgbClr val="636466"/>
                    </a:solidFill>
                    <a:latin typeface="Neo Sans Std"/>
                    <a:cs typeface="Neo Sans Std"/>
                  </a:rPr>
                  <a:t>continue</a:t>
                </a:r>
                <a:endParaRPr sz="299" dirty="0">
                  <a:latin typeface="Neo Sans Std"/>
                  <a:cs typeface="Neo Sans Std"/>
                </a:endParaRPr>
              </a:p>
            </p:txBody>
          </p:sp>
        </p:grpSp>
      </p:grpSp>
    </p:spTree>
    <p:extLst>
      <p:ext uri="{BB962C8B-B14F-4D97-AF65-F5344CB8AC3E}">
        <p14:creationId xmlns:p14="http://schemas.microsoft.com/office/powerpoint/2010/main" val="1248734306"/>
      </p:ext>
    </p:extLst>
  </p:cSld>
  <p:clrMap bg1="lt1" tx1="dk1" bg2="lt2" tx2="dk2" accent1="accent1" accent2="accent2" accent3="accent3" accent4="accent4" accent5="accent5" accent6="accent6" hlink="hlink" folHlink="folHlink"/>
  <p:sldLayoutIdLst>
    <p:sldLayoutId id="2147483663" r:id="rId1"/>
    <p:sldLayoutId id="2147483665" r:id="rId2"/>
    <p:sldLayoutId id="2147483666" r:id="rId3"/>
    <p:sldLayoutId id="2147483668" r:id="rId4"/>
  </p:sldLayoutIdLst>
  <p:timing>
    <p:tnLst>
      <p:par>
        <p:cTn id="1" dur="indefinite" restart="never" nodeType="tmRoot"/>
      </p:par>
    </p:tnLst>
  </p:timing>
  <p:hf sldNum="0" hdr="0" dt="0"/>
  <p:txStyles>
    <p:titleStyle>
      <a:lvl1pPr eaLnBrk="1" hangingPunct="1">
        <a:defRPr>
          <a:latin typeface="+mj-lt"/>
          <a:ea typeface="+mj-ea"/>
          <a:cs typeface="+mj-cs"/>
        </a:defRPr>
      </a:lvl1pPr>
    </p:titleStyle>
    <p:bodyStyle>
      <a:lvl1pPr marL="0" eaLnBrk="1" hangingPunct="1">
        <a:defRPr>
          <a:latin typeface="+mn-lt"/>
          <a:ea typeface="+mn-ea"/>
          <a:cs typeface="+mn-cs"/>
        </a:defRPr>
      </a:lvl1pPr>
      <a:lvl2pPr marL="390952" eaLnBrk="1" hangingPunct="1">
        <a:defRPr>
          <a:latin typeface="+mn-lt"/>
          <a:ea typeface="+mn-ea"/>
          <a:cs typeface="+mn-cs"/>
        </a:defRPr>
      </a:lvl2pPr>
      <a:lvl3pPr marL="781903" eaLnBrk="1" hangingPunct="1">
        <a:defRPr>
          <a:latin typeface="+mn-lt"/>
          <a:ea typeface="+mn-ea"/>
          <a:cs typeface="+mn-cs"/>
        </a:defRPr>
      </a:lvl3pPr>
      <a:lvl4pPr marL="1172855" eaLnBrk="1" hangingPunct="1">
        <a:defRPr>
          <a:latin typeface="+mn-lt"/>
          <a:ea typeface="+mn-ea"/>
          <a:cs typeface="+mn-cs"/>
        </a:defRPr>
      </a:lvl4pPr>
      <a:lvl5pPr marL="1563807" eaLnBrk="1" hangingPunct="1">
        <a:defRPr>
          <a:latin typeface="+mn-lt"/>
          <a:ea typeface="+mn-ea"/>
          <a:cs typeface="+mn-cs"/>
        </a:defRPr>
      </a:lvl5pPr>
      <a:lvl6pPr marL="1954759" eaLnBrk="1" hangingPunct="1">
        <a:defRPr>
          <a:latin typeface="+mn-lt"/>
          <a:ea typeface="+mn-ea"/>
          <a:cs typeface="+mn-cs"/>
        </a:defRPr>
      </a:lvl6pPr>
      <a:lvl7pPr marL="2345710" eaLnBrk="1" hangingPunct="1">
        <a:defRPr>
          <a:latin typeface="+mn-lt"/>
          <a:ea typeface="+mn-ea"/>
          <a:cs typeface="+mn-cs"/>
        </a:defRPr>
      </a:lvl7pPr>
      <a:lvl8pPr marL="2736662" eaLnBrk="1" hangingPunct="1">
        <a:defRPr>
          <a:latin typeface="+mn-lt"/>
          <a:ea typeface="+mn-ea"/>
          <a:cs typeface="+mn-cs"/>
        </a:defRPr>
      </a:lvl8pPr>
      <a:lvl9pPr marL="3127614" eaLnBrk="1" hangingPunct="1">
        <a:defRPr>
          <a:latin typeface="+mn-lt"/>
          <a:ea typeface="+mn-ea"/>
          <a:cs typeface="+mn-cs"/>
        </a:defRPr>
      </a:lvl9pPr>
    </p:bodyStyle>
    <p:otherStyle>
      <a:lvl1pPr marL="0" eaLnBrk="1" hangingPunct="1">
        <a:defRPr>
          <a:latin typeface="+mn-lt"/>
          <a:ea typeface="+mn-ea"/>
          <a:cs typeface="+mn-cs"/>
        </a:defRPr>
      </a:lvl1pPr>
      <a:lvl2pPr marL="390952" eaLnBrk="1" hangingPunct="1">
        <a:defRPr>
          <a:latin typeface="+mn-lt"/>
          <a:ea typeface="+mn-ea"/>
          <a:cs typeface="+mn-cs"/>
        </a:defRPr>
      </a:lvl2pPr>
      <a:lvl3pPr marL="781903" eaLnBrk="1" hangingPunct="1">
        <a:defRPr>
          <a:latin typeface="+mn-lt"/>
          <a:ea typeface="+mn-ea"/>
          <a:cs typeface="+mn-cs"/>
        </a:defRPr>
      </a:lvl3pPr>
      <a:lvl4pPr marL="1172855" eaLnBrk="1" hangingPunct="1">
        <a:defRPr>
          <a:latin typeface="+mn-lt"/>
          <a:ea typeface="+mn-ea"/>
          <a:cs typeface="+mn-cs"/>
        </a:defRPr>
      </a:lvl4pPr>
      <a:lvl5pPr marL="1563807" eaLnBrk="1" hangingPunct="1">
        <a:defRPr>
          <a:latin typeface="+mn-lt"/>
          <a:ea typeface="+mn-ea"/>
          <a:cs typeface="+mn-cs"/>
        </a:defRPr>
      </a:lvl5pPr>
      <a:lvl6pPr marL="1954759" eaLnBrk="1" hangingPunct="1">
        <a:defRPr>
          <a:latin typeface="+mn-lt"/>
          <a:ea typeface="+mn-ea"/>
          <a:cs typeface="+mn-cs"/>
        </a:defRPr>
      </a:lvl6pPr>
      <a:lvl7pPr marL="2345710" eaLnBrk="1" hangingPunct="1">
        <a:defRPr>
          <a:latin typeface="+mn-lt"/>
          <a:ea typeface="+mn-ea"/>
          <a:cs typeface="+mn-cs"/>
        </a:defRPr>
      </a:lvl7pPr>
      <a:lvl8pPr marL="2736662" eaLnBrk="1" hangingPunct="1">
        <a:defRPr>
          <a:latin typeface="+mn-lt"/>
          <a:ea typeface="+mn-ea"/>
          <a:cs typeface="+mn-cs"/>
        </a:defRPr>
      </a:lvl8pPr>
      <a:lvl9pPr marL="3127614" eaLnBrk="1" hangingPunct="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7" Type="http://schemas.openxmlformats.org/officeDocument/2006/relationships/image" Target="../media/image9.png"/><Relationship Id="rId16" Type="http://schemas.openxmlformats.org/officeDocument/2006/relationships/image" Target="../media/image16.pd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alternance.emploi.gouv.fr/portail_alternance/jcms/gc_5504/service-simulateur-simulateur"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hyperlink" Target="https://travail-emploi.gouv.fr/formation-professionnelle/se-former-en-alternance/l-apprentissage-160/article/contrat-d-apprentissage-amenag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alternance.emploi.gouv.fr/portail_alternance/jcms/leader_9951/aide-au-financement-du-permis-de-conduire"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alternance.emploi.gouv.fr/portail_alternance/jcms/gc_5867/aides-pour-le-contrat-de-professionnalisation" TargetMode="External"/><Relationship Id="rId2" Type="http://schemas.openxmlformats.org/officeDocument/2006/relationships/hyperlink" Target="https://www.alternance.emploi.gouv.fr/portail_alternance/jcms/gc_5868/aides-pour-le-contrat-d-apprentissage"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alternance.emploi.gouv.fr/portail_alternance/jcms/recleader_6113/decouvrir-l-alternance"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alternance.emploi.gouv.fr/portail_alternance/jcms/recleader_6113/decouvrir-l-alternance"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p:cNvGrpSpPr/>
          <p:nvPr/>
        </p:nvGrpSpPr>
        <p:grpSpPr>
          <a:xfrm>
            <a:off x="1907704" y="2636912"/>
            <a:ext cx="6768752" cy="1354381"/>
            <a:chOff x="1403648" y="1052736"/>
            <a:chExt cx="6676256" cy="1133990"/>
          </a:xfrm>
        </p:grpSpPr>
        <p:sp>
          <p:nvSpPr>
            <p:cNvPr id="4" name="object 2"/>
            <p:cNvSpPr txBox="1">
              <a:spLocks/>
            </p:cNvSpPr>
            <p:nvPr/>
          </p:nvSpPr>
          <p:spPr>
            <a:xfrm>
              <a:off x="1907704" y="1196752"/>
              <a:ext cx="6172200" cy="989974"/>
            </a:xfrm>
            <a:prstGeom prst="rect">
              <a:avLst/>
            </a:prstGeom>
            <a:solidFill>
              <a:srgbClr val="D9D9D9"/>
            </a:solidFill>
          </p:spPr>
          <p:txBody>
            <a:bodyPr vert="horz" wrap="square" lIns="0" tIns="12700" rIns="0" bIns="0" rtlCol="0">
              <a:spAutoFit/>
            </a:bodyPr>
            <a:lstStyle>
              <a:lvl1pPr eaLnBrk="1" hangingPunct="1">
                <a:defRPr sz="3800">
                  <a:solidFill>
                    <a:srgbClr val="2F3680"/>
                  </a:solidFill>
                  <a:latin typeface="+mj-lt"/>
                  <a:ea typeface="+mj-ea"/>
                  <a:cs typeface="+mj-cs"/>
                </a:defRPr>
              </a:lvl1pPr>
            </a:lstStyle>
            <a:p>
              <a:pPr marL="128270" marR="5080" algn="ctr">
                <a:spcBef>
                  <a:spcPts val="100"/>
                </a:spcBef>
              </a:pPr>
              <a:r>
                <a:rPr lang="fr-FR" b="1" kern="0" dirty="0" smtClean="0">
                  <a:latin typeface="Arial" panose="020B0604020202020204" pitchFamily="34" charset="0"/>
                  <a:cs typeface="Arial" panose="020B0604020202020204" pitchFamily="34" charset="0"/>
                </a:rPr>
                <a:t>Contrats </a:t>
              </a:r>
              <a:r>
                <a:rPr lang="fr-FR" b="1" kern="0" dirty="0" smtClean="0">
                  <a:latin typeface="Arial" panose="020B0604020202020204" pitchFamily="34" charset="0"/>
                  <a:cs typeface="Arial" panose="020B0604020202020204" pitchFamily="34" charset="0"/>
                </a:rPr>
                <a:t>en </a:t>
              </a:r>
              <a:r>
                <a:rPr lang="fr-FR" b="1" kern="0" dirty="0" smtClean="0">
                  <a:latin typeface="Arial" panose="020B0604020202020204" pitchFamily="34" charset="0"/>
                  <a:cs typeface="Arial" panose="020B0604020202020204" pitchFamily="34" charset="0"/>
                </a:rPr>
                <a:t>Alternance 2020 </a:t>
              </a:r>
              <a:endParaRPr lang="fr-FR" b="1" kern="0" dirty="0">
                <a:latin typeface="Arial" panose="020B0604020202020204" pitchFamily="34" charset="0"/>
                <a:cs typeface="Arial" panose="020B0604020202020204" pitchFamily="34" charset="0"/>
              </a:endParaRPr>
            </a:p>
          </p:txBody>
        </p:sp>
        <p:pic>
          <p:nvPicPr>
            <p:cNvPr id="5" name="Image 4"/>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16"/>
                <a:stretch>
                  <a:fillRect/>
                </a:stretch>
              </p:blipFill>
            </mc:Choice>
            <mc:Fallback>
              <p:blipFill>
                <a:blip r:embed="rId17"/>
                <a:stretch>
                  <a:fillRect/>
                </a:stretch>
              </p:blipFill>
            </mc:Fallback>
          </mc:AlternateContent>
          <p:spPr>
            <a:xfrm>
              <a:off x="1403648" y="1052736"/>
              <a:ext cx="889000" cy="635000"/>
            </a:xfrm>
            <a:prstGeom prst="rect">
              <a:avLst/>
            </a:prstGeom>
          </p:spPr>
        </p:pic>
      </p:grpSp>
    </p:spTree>
    <p:extLst>
      <p:ext uri="{BB962C8B-B14F-4D97-AF65-F5344CB8AC3E}">
        <p14:creationId xmlns:p14="http://schemas.microsoft.com/office/powerpoint/2010/main" val="11665415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72073" y="1484784"/>
            <a:ext cx="8856984" cy="2923877"/>
          </a:xfrm>
          <a:prstGeom prst="rect">
            <a:avLst/>
          </a:prstGeom>
        </p:spPr>
        <p:txBody>
          <a:bodyPr wrap="square">
            <a:spAutoFit/>
          </a:bodyPr>
          <a:lstStyle/>
          <a:p>
            <a:r>
              <a:rPr lang="fr-FR" b="1" dirty="0">
                <a:solidFill>
                  <a:srgbClr val="312783"/>
                </a:solidFill>
                <a:latin typeface="Arial" panose="020B0604020202020204" pitchFamily="34" charset="0"/>
                <a:cs typeface="Arial" panose="020B0604020202020204" pitchFamily="34" charset="0"/>
              </a:rPr>
              <a:t>SIMULATEUR DE CALCUL DE RÉMUNÉRATION ET D'AIDES AUX EMPLOYEURS</a:t>
            </a:r>
            <a:endParaRPr lang="fr-FR" dirty="0">
              <a:latin typeface="Arial" panose="020B0604020202020204" pitchFamily="34" charset="0"/>
              <a:cs typeface="Arial" panose="020B0604020202020204" pitchFamily="34" charset="0"/>
            </a:endParaRPr>
          </a:p>
          <a:p>
            <a:endParaRPr lang="fr-FR" sz="1600" dirty="0" smtClean="0">
              <a:latin typeface="Arial" panose="020B0604020202020204" pitchFamily="34" charset="0"/>
              <a:cs typeface="Arial" panose="020B0604020202020204" pitchFamily="34" charset="0"/>
            </a:endParaRPr>
          </a:p>
          <a:p>
            <a:endParaRPr lang="fr-FR" sz="1600" dirty="0" smtClean="0">
              <a:latin typeface="Arial" panose="020B0604020202020204" pitchFamily="34" charset="0"/>
              <a:cs typeface="Arial" panose="020B0604020202020204" pitchFamily="34" charset="0"/>
            </a:endParaRPr>
          </a:p>
          <a:p>
            <a:r>
              <a:rPr lang="fr-FR" sz="1600" dirty="0">
                <a:latin typeface="Arial" panose="020B0604020202020204" pitchFamily="34" charset="0"/>
                <a:cs typeface="Arial" panose="020B0604020202020204" pitchFamily="34" charset="0"/>
              </a:rPr>
              <a:t>Calculez les aides </a:t>
            </a:r>
            <a:r>
              <a:rPr lang="fr-FR" sz="1600" dirty="0" smtClean="0">
                <a:latin typeface="Arial" panose="020B0604020202020204" pitchFamily="34" charset="0"/>
                <a:cs typeface="Arial" panose="020B0604020202020204" pitchFamily="34" charset="0"/>
              </a:rPr>
              <a:t>financières en quelques clics………..</a:t>
            </a:r>
            <a:endParaRPr lang="fr-FR" sz="1600" dirty="0">
              <a:latin typeface="Arial" panose="020B0604020202020204" pitchFamily="34" charset="0"/>
              <a:cs typeface="Arial" panose="020B0604020202020204" pitchFamily="34" charset="0"/>
            </a:endParaRPr>
          </a:p>
          <a:p>
            <a:endParaRPr lang="fr-FR" sz="1600" dirty="0">
              <a:latin typeface="Arial" panose="020B0604020202020204" pitchFamily="34" charset="0"/>
              <a:cs typeface="Arial" panose="020B0604020202020204" pitchFamily="34" charset="0"/>
            </a:endParaRPr>
          </a:p>
          <a:p>
            <a:r>
              <a:rPr lang="fr-FR" dirty="0">
                <a:latin typeface="Arial" panose="020B0604020202020204" pitchFamily="34" charset="0"/>
                <a:cs typeface="Arial" panose="020B0604020202020204" pitchFamily="34" charset="0"/>
                <a:hlinkClick r:id="rId2"/>
              </a:rPr>
              <a:t>https://</a:t>
            </a:r>
            <a:r>
              <a:rPr lang="fr-FR" dirty="0" smtClean="0">
                <a:latin typeface="Arial" panose="020B0604020202020204" pitchFamily="34" charset="0"/>
                <a:cs typeface="Arial" panose="020B0604020202020204" pitchFamily="34" charset="0"/>
                <a:hlinkClick r:id="rId2"/>
              </a:rPr>
              <a:t>www.alternance.emploi.gouv.fr/portail_alternance/jcms/gc_5504/service-simulateur-simulateur</a:t>
            </a:r>
            <a:endParaRPr lang="fr-FR" dirty="0" smtClean="0">
              <a:latin typeface="Arial" panose="020B0604020202020204" pitchFamily="34" charset="0"/>
              <a:cs typeface="Arial" panose="020B0604020202020204" pitchFamily="34" charset="0"/>
            </a:endParaRPr>
          </a:p>
          <a:p>
            <a:endParaRPr lang="fr-FR" sz="1600" dirty="0">
              <a:latin typeface="Arial" panose="020B0604020202020204" pitchFamily="34" charset="0"/>
              <a:cs typeface="Arial" panose="020B0604020202020204" pitchFamily="34" charset="0"/>
            </a:endParaRPr>
          </a:p>
          <a:p>
            <a:endParaRPr lang="fr-FR" sz="1600" dirty="0" smtClean="0">
              <a:latin typeface="Arial" panose="020B0604020202020204" pitchFamily="34" charset="0"/>
              <a:cs typeface="Arial" panose="020B0604020202020204" pitchFamily="34" charset="0"/>
            </a:endParaRPr>
          </a:p>
          <a:p>
            <a:endParaRPr lang="fr-FR" sz="1600" dirty="0">
              <a:effectLst/>
              <a:latin typeface="Arial" panose="020B0604020202020204" pitchFamily="34" charset="0"/>
              <a:cs typeface="Arial" panose="020B0604020202020204" pitchFamily="34" charset="0"/>
            </a:endParaRPr>
          </a:p>
        </p:txBody>
      </p:sp>
      <p:sp>
        <p:nvSpPr>
          <p:cNvPr id="5" name="Rectangle 2"/>
          <p:cNvSpPr>
            <a:spLocks noChangeArrowheads="1"/>
          </p:cNvSpPr>
          <p:nvPr/>
        </p:nvSpPr>
        <p:spPr bwMode="auto">
          <a:xfrm>
            <a:off x="2123728" y="188640"/>
            <a:ext cx="576064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fr-FR" sz="3200" b="1" dirty="0" smtClean="0">
                <a:solidFill>
                  <a:srgbClr val="2F3680"/>
                </a:solidFill>
                <a:latin typeface="Arial" panose="020B0604020202020204" pitchFamily="34" charset="0"/>
                <a:cs typeface="Arial" panose="020B0604020202020204" pitchFamily="34" charset="0"/>
              </a:rPr>
              <a:t>Quelle rémunération ?</a:t>
            </a:r>
            <a:endParaRPr lang="fr-FR" sz="2800" b="1" dirty="0" smtClean="0">
              <a:solidFill>
                <a:srgbClr val="2F368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27386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72073" y="1484784"/>
            <a:ext cx="8856984" cy="584775"/>
          </a:xfrm>
          <a:prstGeom prst="rect">
            <a:avLst/>
          </a:prstGeom>
        </p:spPr>
        <p:txBody>
          <a:bodyPr wrap="square">
            <a:spAutoFit/>
          </a:bodyPr>
          <a:lstStyle/>
          <a:p>
            <a:endParaRPr lang="fr-FR" sz="1600" dirty="0" smtClean="0">
              <a:latin typeface="Arial" panose="020B0604020202020204" pitchFamily="34" charset="0"/>
              <a:cs typeface="Arial" panose="020B0604020202020204" pitchFamily="34" charset="0"/>
            </a:endParaRPr>
          </a:p>
          <a:p>
            <a:endParaRPr lang="fr-FR" sz="1600" dirty="0">
              <a:effectLst/>
              <a:latin typeface="Arial" panose="020B0604020202020204" pitchFamily="34" charset="0"/>
              <a:cs typeface="Arial" panose="020B0604020202020204" pitchFamily="34" charset="0"/>
            </a:endParaRPr>
          </a:p>
        </p:txBody>
      </p:sp>
      <p:sp>
        <p:nvSpPr>
          <p:cNvPr id="5" name="Rectangle 2"/>
          <p:cNvSpPr>
            <a:spLocks noChangeArrowheads="1"/>
          </p:cNvSpPr>
          <p:nvPr/>
        </p:nvSpPr>
        <p:spPr bwMode="auto">
          <a:xfrm>
            <a:off x="1907704" y="188640"/>
            <a:ext cx="619268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fr-FR" sz="3200" b="1" dirty="0">
                <a:solidFill>
                  <a:srgbClr val="2F3680"/>
                </a:solidFill>
                <a:latin typeface="Arial" panose="020B0604020202020204" pitchFamily="34" charset="0"/>
                <a:cs typeface="Arial" panose="020B0604020202020204" pitchFamily="34" charset="0"/>
              </a:rPr>
              <a:t>Quelles conditions de travail </a:t>
            </a:r>
            <a:r>
              <a:rPr lang="fr-FR" sz="3200" b="1" dirty="0" smtClean="0">
                <a:solidFill>
                  <a:srgbClr val="2F3680"/>
                </a:solidFill>
                <a:latin typeface="Arial" panose="020B0604020202020204" pitchFamily="34" charset="0"/>
                <a:cs typeface="Arial" panose="020B0604020202020204" pitchFamily="34" charset="0"/>
              </a:rPr>
              <a:t>?</a:t>
            </a:r>
            <a:endParaRPr lang="fr-FR" sz="2800" b="1" dirty="0" smtClean="0">
              <a:solidFill>
                <a:srgbClr val="2F3680"/>
              </a:solidFill>
              <a:latin typeface="Arial" panose="020B0604020202020204" pitchFamily="34" charset="0"/>
              <a:cs typeface="Arial" panose="020B0604020202020204" pitchFamily="34" charset="0"/>
            </a:endParaRPr>
          </a:p>
        </p:txBody>
      </p:sp>
      <p:sp>
        <p:nvSpPr>
          <p:cNvPr id="2" name="Rectangle 1"/>
          <p:cNvSpPr/>
          <p:nvPr/>
        </p:nvSpPr>
        <p:spPr>
          <a:xfrm>
            <a:off x="272073" y="1268760"/>
            <a:ext cx="8280920" cy="5078313"/>
          </a:xfrm>
          <a:prstGeom prst="rect">
            <a:avLst/>
          </a:prstGeom>
        </p:spPr>
        <p:txBody>
          <a:bodyPr wrap="square">
            <a:spAutoFit/>
          </a:bodyPr>
          <a:lstStyle/>
          <a:p>
            <a:r>
              <a:rPr lang="fr-FR" dirty="0" smtClean="0">
                <a:latin typeface="Arial" panose="020B0604020202020204" pitchFamily="34" charset="0"/>
                <a:cs typeface="Arial" panose="020B0604020202020204" pitchFamily="34" charset="0"/>
              </a:rPr>
              <a:t>L’alternant </a:t>
            </a:r>
            <a:r>
              <a:rPr lang="fr-FR" dirty="0">
                <a:latin typeface="Arial" panose="020B0604020202020204" pitchFamily="34" charset="0"/>
                <a:cs typeface="Arial" panose="020B0604020202020204" pitchFamily="34" charset="0"/>
              </a:rPr>
              <a:t>est un salarié à part entière. </a:t>
            </a:r>
            <a:endParaRPr lang="fr-FR" dirty="0" smtClean="0">
              <a:latin typeface="Arial" panose="020B0604020202020204" pitchFamily="34" charset="0"/>
              <a:cs typeface="Arial" panose="020B0604020202020204" pitchFamily="34" charset="0"/>
            </a:endParaRPr>
          </a:p>
          <a:p>
            <a:r>
              <a:rPr lang="fr-FR" dirty="0" smtClean="0">
                <a:latin typeface="Arial" panose="020B0604020202020204" pitchFamily="34" charset="0"/>
                <a:cs typeface="Arial" panose="020B0604020202020204" pitchFamily="34" charset="0"/>
              </a:rPr>
              <a:t>À </a:t>
            </a:r>
            <a:r>
              <a:rPr lang="fr-FR" dirty="0">
                <a:latin typeface="Arial" panose="020B0604020202020204" pitchFamily="34" charset="0"/>
                <a:cs typeface="Arial" panose="020B0604020202020204" pitchFamily="34" charset="0"/>
              </a:rPr>
              <a:t>ce titre, les lois, les règlements et la convention </a:t>
            </a:r>
            <a:r>
              <a:rPr lang="fr-FR" dirty="0" smtClean="0">
                <a:latin typeface="Arial" panose="020B0604020202020204" pitchFamily="34" charset="0"/>
                <a:cs typeface="Arial" panose="020B0604020202020204" pitchFamily="34" charset="0"/>
              </a:rPr>
              <a:t>collective.</a:t>
            </a:r>
            <a:endParaRPr lang="fr-FR" dirty="0">
              <a:latin typeface="Arial" panose="020B0604020202020204" pitchFamily="34" charset="0"/>
              <a:cs typeface="Arial" panose="020B0604020202020204" pitchFamily="34" charset="0"/>
            </a:endParaRPr>
          </a:p>
          <a:p>
            <a:endParaRPr lang="fr-FR" dirty="0">
              <a:latin typeface="Arial" panose="020B0604020202020204" pitchFamily="34" charset="0"/>
              <a:cs typeface="Arial" panose="020B0604020202020204" pitchFamily="34" charset="0"/>
            </a:endParaRPr>
          </a:p>
          <a:p>
            <a:r>
              <a:rPr lang="fr-FR" dirty="0">
                <a:latin typeface="Arial" panose="020B0604020202020204" pitchFamily="34" charset="0"/>
                <a:cs typeface="Arial" panose="020B0604020202020204" pitchFamily="34" charset="0"/>
              </a:rPr>
              <a:t>Le temps de travail est identique à celui des autres salariés. L’employeur doit permettre à l’alternant de suivre les cours théoriques professionnels. Ce temps de formation en CFA est compris dans le temps de travail effectif.</a:t>
            </a:r>
          </a:p>
          <a:p>
            <a:endParaRPr lang="fr-FR" dirty="0">
              <a:latin typeface="Arial" panose="020B0604020202020204" pitchFamily="34" charset="0"/>
              <a:cs typeface="Arial" panose="020B0604020202020204" pitchFamily="34" charset="0"/>
            </a:endParaRPr>
          </a:p>
          <a:p>
            <a:r>
              <a:rPr lang="fr-FR" dirty="0">
                <a:latin typeface="Arial" panose="020B0604020202020204" pitchFamily="34" charset="0"/>
                <a:cs typeface="Arial" panose="020B0604020202020204" pitchFamily="34" charset="0"/>
              </a:rPr>
              <a:t>À noter : la durée du travail de l’apprenti de moins de 18 ans est augmentée dans certains secteurs d’activité afin qu’ils puissent travailler jusqu’à 40 heures par semaine et dix heures par jour sous certaines conditions de compensation, contre 35 heures hebdomadaires et huit heures quotidiennes auparavant. Cette disposition s’applique au contrats conclus à partir du 1/1/2019 dans les secteurs d’activité suivants :</a:t>
            </a:r>
          </a:p>
          <a:p>
            <a:endParaRPr lang="fr-FR" dirty="0">
              <a:latin typeface="Arial" panose="020B0604020202020204" pitchFamily="34" charset="0"/>
              <a:cs typeface="Arial" panose="020B0604020202020204" pitchFamily="34" charset="0"/>
            </a:endParaRPr>
          </a:p>
          <a:p>
            <a:r>
              <a:rPr lang="fr-FR" dirty="0">
                <a:latin typeface="Arial" panose="020B0604020202020204" pitchFamily="34" charset="0"/>
                <a:cs typeface="Arial" panose="020B0604020202020204" pitchFamily="34" charset="0"/>
              </a:rPr>
              <a:t>Les activités réalisées sur les chantiers de bâtiment ;</a:t>
            </a:r>
          </a:p>
          <a:p>
            <a:r>
              <a:rPr lang="fr-FR" dirty="0">
                <a:latin typeface="Arial" panose="020B0604020202020204" pitchFamily="34" charset="0"/>
                <a:cs typeface="Arial" panose="020B0604020202020204" pitchFamily="34" charset="0"/>
              </a:rPr>
              <a:t>Les activités réalisées sur les chantiers de travaux publics ;</a:t>
            </a:r>
          </a:p>
          <a:p>
            <a:r>
              <a:rPr lang="fr-FR" dirty="0">
                <a:latin typeface="Arial" panose="020B0604020202020204" pitchFamily="34" charset="0"/>
                <a:cs typeface="Arial" panose="020B0604020202020204" pitchFamily="34" charset="0"/>
              </a:rPr>
              <a:t>Les activités de création, d'aménagement et d'entretien sur les chantiers d'espaces paysagers. </a:t>
            </a:r>
          </a:p>
        </p:txBody>
      </p:sp>
    </p:spTree>
    <p:extLst>
      <p:ext uri="{BB962C8B-B14F-4D97-AF65-F5344CB8AC3E}">
        <p14:creationId xmlns:p14="http://schemas.microsoft.com/office/powerpoint/2010/main" val="22963449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4294967295"/>
          </p:nvPr>
        </p:nvSpPr>
        <p:spPr>
          <a:xfrm>
            <a:off x="323528" y="2420888"/>
            <a:ext cx="8551563" cy="2952328"/>
          </a:xfrm>
          <a:prstGeom prst="rect">
            <a:avLst/>
          </a:prstGeom>
        </p:spPr>
        <p:txBody>
          <a:bodyPr>
            <a:normAutofit lnSpcReduction="10000"/>
          </a:bodyPr>
          <a:lstStyle/>
          <a:p>
            <a:pPr marL="0" lvl="0" indent="0">
              <a:lnSpc>
                <a:spcPts val="1920"/>
              </a:lnSpc>
              <a:spcBef>
                <a:spcPts val="1200"/>
              </a:spcBef>
              <a:buNone/>
            </a:pPr>
            <a:endParaRPr lang="fr-FR" sz="2400" b="1" dirty="0" smtClean="0">
              <a:effectLst>
                <a:outerShdw blurRad="38100" dist="38100" dir="2700000" algn="tl">
                  <a:srgbClr val="000000">
                    <a:alpha val="43137"/>
                  </a:srgbClr>
                </a:outerShdw>
              </a:effectLst>
              <a:latin typeface="Arial" pitchFamily="34" charset="0"/>
              <a:cs typeface="Arial" pitchFamily="34" charset="0"/>
            </a:endParaRPr>
          </a:p>
          <a:p>
            <a:pPr marL="342900" lvl="0" indent="-342900">
              <a:spcBef>
                <a:spcPts val="600"/>
              </a:spcBef>
              <a:spcAft>
                <a:spcPts val="600"/>
              </a:spcAft>
              <a:buBlip>
                <a:blip r:embed="rId3"/>
              </a:buBlip>
              <a:tabLst>
                <a:tab pos="457200" algn="l"/>
              </a:tabLst>
            </a:pPr>
            <a:r>
              <a:rPr lang="fr-FR" sz="2800" dirty="0" smtClean="0">
                <a:solidFill>
                  <a:srgbClr val="646363"/>
                </a:solidFill>
                <a:latin typeface="Arial" panose="020B0604020202020204" pitchFamily="34" charset="0"/>
                <a:ea typeface="Times New Roman" panose="02020603050405020304" pitchFamily="18" charset="0"/>
                <a:cs typeface="Arial" panose="020B0604020202020204" pitchFamily="34" charset="0"/>
              </a:rPr>
              <a:t> </a:t>
            </a:r>
            <a:r>
              <a:rPr lang="fr-FR" sz="2800" dirty="0" smtClean="0">
                <a:solidFill>
                  <a:srgbClr val="646363"/>
                </a:solidFill>
                <a:latin typeface="Arial" panose="020B0604020202020204" pitchFamily="34" charset="0"/>
                <a:ea typeface="Times New Roman" panose="02020603050405020304" pitchFamily="18" charset="0"/>
                <a:cs typeface="Arial" panose="020B0604020202020204" pitchFamily="34" charset="0"/>
              </a:rPr>
              <a:t>Le choix du contrat en </a:t>
            </a:r>
            <a:r>
              <a:rPr lang="fr-FR" sz="2800" dirty="0">
                <a:solidFill>
                  <a:srgbClr val="646363"/>
                </a:solidFill>
                <a:latin typeface="Arial" panose="020B0604020202020204" pitchFamily="34" charset="0"/>
                <a:ea typeface="Times New Roman" panose="02020603050405020304" pitchFamily="18" charset="0"/>
                <a:cs typeface="Arial" panose="020B0604020202020204" pitchFamily="34" charset="0"/>
              </a:rPr>
              <a:t>alternance</a:t>
            </a:r>
            <a:r>
              <a:rPr lang="fr-FR" sz="2800" dirty="0" smtClean="0">
                <a:solidFill>
                  <a:srgbClr val="646363"/>
                </a:solidFill>
                <a:latin typeface="Arial" panose="020B0604020202020204" pitchFamily="34" charset="0"/>
                <a:ea typeface="Times New Roman" panose="02020603050405020304" pitchFamily="18" charset="0"/>
                <a:cs typeface="Arial" panose="020B0604020202020204" pitchFamily="34" charset="0"/>
              </a:rPr>
              <a:t>…</a:t>
            </a:r>
          </a:p>
          <a:p>
            <a:pPr marL="342900" lvl="0" indent="-342900">
              <a:spcBef>
                <a:spcPts val="600"/>
              </a:spcBef>
              <a:spcAft>
                <a:spcPts val="600"/>
              </a:spcAft>
              <a:buBlip>
                <a:blip r:embed="rId3"/>
              </a:buBlip>
              <a:tabLst>
                <a:tab pos="457200" algn="l"/>
              </a:tabLst>
            </a:pPr>
            <a:r>
              <a:rPr lang="fr-FR" sz="2800" dirty="0" smtClean="0">
                <a:solidFill>
                  <a:srgbClr val="646363"/>
                </a:solidFill>
                <a:latin typeface="Arial" panose="020B0604020202020204" pitchFamily="34" charset="0"/>
                <a:ea typeface="Times New Roman" panose="02020603050405020304" pitchFamily="18" charset="0"/>
                <a:cs typeface="Arial" panose="020B0604020202020204" pitchFamily="34" charset="0"/>
              </a:rPr>
              <a:t> Les avantages du contrat en alternance</a:t>
            </a:r>
            <a:endParaRPr lang="fr-FR" sz="2800" dirty="0">
              <a:solidFill>
                <a:srgbClr val="646363"/>
              </a:solidFill>
              <a:latin typeface="Arial" panose="020B0604020202020204" pitchFamily="34" charset="0"/>
              <a:ea typeface="Times New Roman" panose="02020603050405020304" pitchFamily="18" charset="0"/>
              <a:cs typeface="Arial" panose="020B0604020202020204" pitchFamily="34" charset="0"/>
            </a:endParaRPr>
          </a:p>
          <a:p>
            <a:pPr marL="342900" lvl="0" indent="-342900">
              <a:spcBef>
                <a:spcPts val="600"/>
              </a:spcBef>
              <a:spcAft>
                <a:spcPts val="600"/>
              </a:spcAft>
              <a:buBlip>
                <a:blip r:embed="rId3"/>
              </a:buBlip>
              <a:tabLst>
                <a:tab pos="457200" algn="l"/>
              </a:tabLst>
            </a:pPr>
            <a:r>
              <a:rPr lang="fr-FR" sz="2800" dirty="0" smtClean="0">
                <a:solidFill>
                  <a:srgbClr val="646363"/>
                </a:solidFill>
                <a:latin typeface="Arial" panose="020B0604020202020204" pitchFamily="34" charset="0"/>
                <a:ea typeface="Times New Roman" panose="02020603050405020304" pitchFamily="18" charset="0"/>
                <a:cs typeface="Arial" panose="020B0604020202020204" pitchFamily="34" charset="0"/>
              </a:rPr>
              <a:t> Les </a:t>
            </a:r>
            <a:r>
              <a:rPr lang="fr-FR" sz="2800" dirty="0">
                <a:solidFill>
                  <a:srgbClr val="646363"/>
                </a:solidFill>
                <a:latin typeface="Arial" panose="020B0604020202020204" pitchFamily="34" charset="0"/>
                <a:ea typeface="Times New Roman" panose="02020603050405020304" pitchFamily="18" charset="0"/>
                <a:cs typeface="Arial" panose="020B0604020202020204" pitchFamily="34" charset="0"/>
              </a:rPr>
              <a:t>rémunérations : contrat de professionnalisation et contrat </a:t>
            </a:r>
            <a:r>
              <a:rPr lang="fr-FR" sz="2800" dirty="0" smtClean="0">
                <a:solidFill>
                  <a:srgbClr val="646363"/>
                </a:solidFill>
                <a:latin typeface="Arial" panose="020B0604020202020204" pitchFamily="34" charset="0"/>
                <a:ea typeface="Times New Roman" panose="02020603050405020304" pitchFamily="18" charset="0"/>
                <a:cs typeface="Arial" panose="020B0604020202020204" pitchFamily="34" charset="0"/>
              </a:rPr>
              <a:t>d’apprentissage</a:t>
            </a:r>
          </a:p>
          <a:p>
            <a:pPr marL="342900" lvl="0" indent="-342900">
              <a:spcBef>
                <a:spcPts val="600"/>
              </a:spcBef>
              <a:spcAft>
                <a:spcPts val="600"/>
              </a:spcAft>
              <a:buBlip>
                <a:blip r:embed="rId3"/>
              </a:buBlip>
              <a:tabLst>
                <a:tab pos="457200" algn="l"/>
              </a:tabLst>
            </a:pPr>
            <a:r>
              <a:rPr lang="fr-FR" sz="2800" dirty="0" smtClean="0">
                <a:solidFill>
                  <a:srgbClr val="646363"/>
                </a:solidFill>
                <a:latin typeface="Arial" panose="020B0604020202020204" pitchFamily="34" charset="0"/>
                <a:ea typeface="Times New Roman" panose="02020603050405020304" pitchFamily="18" charset="0"/>
                <a:cs typeface="Arial" panose="020B0604020202020204" pitchFamily="34" charset="0"/>
              </a:rPr>
              <a:t> Les conditions de travail</a:t>
            </a:r>
            <a:endParaRPr lang="fr-FR" sz="2800" dirty="0">
              <a:solidFill>
                <a:srgbClr val="646363"/>
              </a:solidFill>
              <a:latin typeface="Arial" panose="020B0604020202020204" pitchFamily="34" charset="0"/>
              <a:ea typeface="Times New Roman" panose="02020603050405020304" pitchFamily="18" charset="0"/>
              <a:cs typeface="Arial" panose="020B0604020202020204" pitchFamily="34" charset="0"/>
            </a:endParaRPr>
          </a:p>
          <a:p>
            <a:pPr lvl="0">
              <a:spcBef>
                <a:spcPts val="600"/>
              </a:spcBef>
              <a:spcAft>
                <a:spcPts val="600"/>
              </a:spcAft>
              <a:tabLst>
                <a:tab pos="457200" algn="l"/>
              </a:tabLst>
            </a:pPr>
            <a:endParaRPr lang="fr-FR" sz="2400" dirty="0" smtClean="0">
              <a:solidFill>
                <a:srgbClr val="646363"/>
              </a:solidFill>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9001382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64"/>
          <p:cNvSpPr>
            <a:spLocks noChangeArrowheads="1"/>
          </p:cNvSpPr>
          <p:nvPr/>
        </p:nvSpPr>
        <p:spPr bwMode="auto">
          <a:xfrm>
            <a:off x="539552" y="980728"/>
            <a:ext cx="8208838" cy="489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fr-FR" sz="2800" dirty="0"/>
          </a:p>
        </p:txBody>
      </p:sp>
      <p:pic>
        <p:nvPicPr>
          <p:cNvPr id="2" name="Image 1"/>
          <p:cNvPicPr>
            <a:picLocks noChangeAspect="1"/>
          </p:cNvPicPr>
          <p:nvPr/>
        </p:nvPicPr>
        <p:blipFill>
          <a:blip r:embed="rId2"/>
          <a:stretch>
            <a:fillRect/>
          </a:stretch>
        </p:blipFill>
        <p:spPr>
          <a:xfrm>
            <a:off x="742931" y="1144111"/>
            <a:ext cx="7802080" cy="4569083"/>
          </a:xfrm>
          <a:prstGeom prst="rect">
            <a:avLst/>
          </a:prstGeom>
        </p:spPr>
      </p:pic>
    </p:spTree>
    <p:extLst>
      <p:ext uri="{BB962C8B-B14F-4D97-AF65-F5344CB8AC3E}">
        <p14:creationId xmlns:p14="http://schemas.microsoft.com/office/powerpoint/2010/main" val="15682327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2123728" y="188640"/>
            <a:ext cx="576064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fr-FR" sz="3200" b="1" dirty="0" smtClean="0">
                <a:solidFill>
                  <a:srgbClr val="2F3680"/>
                </a:solidFill>
                <a:latin typeface="Arial" panose="020B0604020202020204" pitchFamily="34" charset="0"/>
                <a:cs typeface="Arial" panose="020B0604020202020204" pitchFamily="34" charset="0"/>
              </a:rPr>
              <a:t>L’Alternance, pour qui?</a:t>
            </a:r>
            <a:endParaRPr lang="fr-FR" sz="2800" b="1" dirty="0" smtClean="0">
              <a:solidFill>
                <a:srgbClr val="2F3680"/>
              </a:solidFill>
              <a:latin typeface="Arial" panose="020B0604020202020204" pitchFamily="34" charset="0"/>
              <a:cs typeface="Arial" panose="020B0604020202020204" pitchFamily="34" charset="0"/>
            </a:endParaRPr>
          </a:p>
        </p:txBody>
      </p:sp>
      <p:sp>
        <p:nvSpPr>
          <p:cNvPr id="2" name="Rectangle 1"/>
          <p:cNvSpPr/>
          <p:nvPr/>
        </p:nvSpPr>
        <p:spPr>
          <a:xfrm>
            <a:off x="179512" y="1124744"/>
            <a:ext cx="8640960" cy="5078313"/>
          </a:xfrm>
          <a:prstGeom prst="rect">
            <a:avLst/>
          </a:prstGeom>
        </p:spPr>
        <p:txBody>
          <a:bodyPr wrap="square">
            <a:spAutoFit/>
          </a:bodyPr>
          <a:lstStyle/>
          <a:p>
            <a:r>
              <a:rPr lang="fr-FR" b="1" dirty="0" smtClean="0">
                <a:solidFill>
                  <a:srgbClr val="010101"/>
                </a:solidFill>
                <a:latin typeface="Roboto"/>
              </a:rPr>
              <a:t>Le</a:t>
            </a:r>
            <a:r>
              <a:rPr lang="fr-FR" b="1" dirty="0">
                <a:solidFill>
                  <a:srgbClr val="010101"/>
                </a:solidFill>
                <a:latin typeface="Roboto"/>
              </a:rPr>
              <a:t>  contrat d’apprentissage</a:t>
            </a:r>
          </a:p>
          <a:p>
            <a:r>
              <a:rPr lang="fr-FR" dirty="0">
                <a:solidFill>
                  <a:srgbClr val="010101"/>
                </a:solidFill>
                <a:latin typeface="Roboto"/>
              </a:rPr>
              <a:t> </a:t>
            </a:r>
            <a:r>
              <a:rPr lang="fr-FR" u="sng" dirty="0">
                <a:solidFill>
                  <a:srgbClr val="010101"/>
                </a:solidFill>
                <a:latin typeface="Roboto"/>
              </a:rPr>
              <a:t>Quels publics</a:t>
            </a:r>
            <a:r>
              <a:rPr lang="fr-FR" dirty="0">
                <a:solidFill>
                  <a:srgbClr val="010101"/>
                </a:solidFill>
                <a:latin typeface="Roboto"/>
              </a:rPr>
              <a:t> ?</a:t>
            </a:r>
          </a:p>
          <a:p>
            <a:pPr>
              <a:buFont typeface="Arial" panose="020B0604020202020204" pitchFamily="34" charset="0"/>
              <a:buChar char="•"/>
            </a:pPr>
            <a:r>
              <a:rPr lang="fr-FR" dirty="0" smtClean="0">
                <a:solidFill>
                  <a:srgbClr val="010101"/>
                </a:solidFill>
                <a:latin typeface="Roboto"/>
              </a:rPr>
              <a:t> Les </a:t>
            </a:r>
            <a:r>
              <a:rPr lang="fr-FR" dirty="0">
                <a:solidFill>
                  <a:srgbClr val="010101"/>
                </a:solidFill>
                <a:latin typeface="Roboto"/>
              </a:rPr>
              <a:t>jeunes âgés de 16 à 29 ans révolus ;</a:t>
            </a:r>
          </a:p>
          <a:p>
            <a:pPr>
              <a:buFont typeface="Arial" panose="020B0604020202020204" pitchFamily="34" charset="0"/>
              <a:buChar char="•"/>
            </a:pPr>
            <a:r>
              <a:rPr lang="fr-FR" dirty="0" smtClean="0">
                <a:solidFill>
                  <a:srgbClr val="010101"/>
                </a:solidFill>
                <a:latin typeface="Roboto"/>
              </a:rPr>
              <a:t> Certains </a:t>
            </a:r>
            <a:r>
              <a:rPr lang="fr-FR" dirty="0">
                <a:solidFill>
                  <a:srgbClr val="010101"/>
                </a:solidFill>
                <a:latin typeface="Roboto"/>
              </a:rPr>
              <a:t>publics peuvent entrer en apprentissage au-delà de 29 ans révolus : les apprentis préparant un diplôme ou titre supérieur à celui obtenu, </a:t>
            </a:r>
            <a:r>
              <a:rPr lang="fr-FR" dirty="0">
                <a:solidFill>
                  <a:srgbClr val="FF3A9B"/>
                </a:solidFill>
                <a:latin typeface="Roboto"/>
                <a:hlinkClick r:id="rId2" tooltip="Lien vers travail-emploi.gouv.fr"/>
              </a:rPr>
              <a:t>les travailleurs handicapés</a:t>
            </a:r>
            <a:r>
              <a:rPr lang="fr-FR" dirty="0">
                <a:solidFill>
                  <a:srgbClr val="010101"/>
                </a:solidFill>
                <a:latin typeface="Roboto"/>
              </a:rPr>
              <a:t>, les personnes ayant un projet de création ou de reprise d’entreprise et les sportifs de haut niveau.</a:t>
            </a:r>
          </a:p>
          <a:p>
            <a:pPr algn="just"/>
            <a:r>
              <a:rPr lang="fr-FR" b="1" i="1" dirty="0">
                <a:solidFill>
                  <a:srgbClr val="010101"/>
                </a:solidFill>
                <a:latin typeface="Roboto"/>
              </a:rPr>
              <a:t>A noter</a:t>
            </a:r>
            <a:r>
              <a:rPr lang="fr-FR" dirty="0">
                <a:solidFill>
                  <a:srgbClr val="010101"/>
                </a:solidFill>
                <a:latin typeface="Roboto"/>
              </a:rPr>
              <a:t> : les jeunes ayant achevé le premier cycle de l’enseignement secondaire (fin de 3</a:t>
            </a:r>
            <a:r>
              <a:rPr lang="fr-FR" baseline="30000" dirty="0">
                <a:solidFill>
                  <a:srgbClr val="010101"/>
                </a:solidFill>
                <a:latin typeface="Roboto"/>
              </a:rPr>
              <a:t>ème</a:t>
            </a:r>
            <a:r>
              <a:rPr lang="fr-FR" dirty="0">
                <a:solidFill>
                  <a:srgbClr val="010101"/>
                </a:solidFill>
                <a:latin typeface="Roboto"/>
              </a:rPr>
              <a:t>) peuvent être inscrits en apprentissage, sous statut scolaire, dans un lycée professionnel ou dans un centre de formation d’apprentis dès lors qu’ils ont atteint l’âge de 15 ans révolus.</a:t>
            </a:r>
          </a:p>
          <a:p>
            <a:r>
              <a:rPr lang="fr-FR" dirty="0">
                <a:solidFill>
                  <a:srgbClr val="010101"/>
                </a:solidFill>
                <a:latin typeface="Roboto"/>
              </a:rPr>
              <a:t> </a:t>
            </a:r>
          </a:p>
          <a:p>
            <a:r>
              <a:rPr lang="fr-FR" dirty="0">
                <a:solidFill>
                  <a:srgbClr val="010101"/>
                </a:solidFill>
                <a:latin typeface="Roboto"/>
              </a:rPr>
              <a:t> </a:t>
            </a:r>
            <a:r>
              <a:rPr lang="fr-FR" u="sng" dirty="0">
                <a:solidFill>
                  <a:srgbClr val="010101"/>
                </a:solidFill>
                <a:latin typeface="Roboto"/>
              </a:rPr>
              <a:t>Quels employeurs</a:t>
            </a:r>
            <a:r>
              <a:rPr lang="fr-FR" dirty="0">
                <a:solidFill>
                  <a:srgbClr val="010101"/>
                </a:solidFill>
                <a:latin typeface="Roboto"/>
              </a:rPr>
              <a:t> ?</a:t>
            </a:r>
          </a:p>
          <a:p>
            <a:pPr algn="just">
              <a:buFont typeface="Arial" panose="020B0604020202020204" pitchFamily="34" charset="0"/>
              <a:buChar char="•"/>
            </a:pPr>
            <a:r>
              <a:rPr lang="fr-FR" dirty="0" smtClean="0">
                <a:solidFill>
                  <a:srgbClr val="010101"/>
                </a:solidFill>
                <a:latin typeface="Roboto"/>
              </a:rPr>
              <a:t> Les </a:t>
            </a:r>
            <a:r>
              <a:rPr lang="fr-FR" dirty="0">
                <a:solidFill>
                  <a:srgbClr val="010101"/>
                </a:solidFill>
                <a:latin typeface="Roboto"/>
              </a:rPr>
              <a:t>entreprises relevant du secteur artisanal, commercial, industriel, agricole ainsi que les employeurs du milieu associatif et des professions libérales ;</a:t>
            </a:r>
          </a:p>
          <a:p>
            <a:pPr algn="just">
              <a:buFont typeface="Arial" panose="020B0604020202020204" pitchFamily="34" charset="0"/>
              <a:buChar char="•"/>
            </a:pPr>
            <a:r>
              <a:rPr lang="fr-FR" dirty="0" smtClean="0">
                <a:solidFill>
                  <a:srgbClr val="010101"/>
                </a:solidFill>
                <a:latin typeface="Roboto"/>
              </a:rPr>
              <a:t> Les </a:t>
            </a:r>
            <a:r>
              <a:rPr lang="fr-FR" dirty="0">
                <a:solidFill>
                  <a:srgbClr val="010101"/>
                </a:solidFill>
                <a:latin typeface="Roboto"/>
              </a:rPr>
              <a:t>employeurs du secteur public non industriel et commercial (fonctions publiques d'État, territoriale et hospitalière, ainsi que les établissements publics administratifs).</a:t>
            </a:r>
            <a:endParaRPr lang="fr-FR" b="0" i="0" dirty="0">
              <a:solidFill>
                <a:srgbClr val="010101"/>
              </a:solidFill>
              <a:effectLst/>
              <a:latin typeface="Roboto"/>
            </a:endParaRPr>
          </a:p>
        </p:txBody>
      </p:sp>
    </p:spTree>
    <p:extLst>
      <p:ext uri="{BB962C8B-B14F-4D97-AF65-F5344CB8AC3E}">
        <p14:creationId xmlns:p14="http://schemas.microsoft.com/office/powerpoint/2010/main" val="3864125715"/>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2123728" y="188640"/>
            <a:ext cx="576064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fr-FR" sz="3200" b="1" dirty="0" smtClean="0">
                <a:solidFill>
                  <a:srgbClr val="2F3680"/>
                </a:solidFill>
                <a:latin typeface="Arial" panose="020B0604020202020204" pitchFamily="34" charset="0"/>
                <a:cs typeface="Arial" panose="020B0604020202020204" pitchFamily="34" charset="0"/>
              </a:rPr>
              <a:t>L’Alternance, pour qui?</a:t>
            </a:r>
            <a:endParaRPr lang="fr-FR" sz="2800" b="1" dirty="0" smtClean="0">
              <a:solidFill>
                <a:srgbClr val="2F3680"/>
              </a:solidFill>
              <a:latin typeface="Arial" panose="020B0604020202020204" pitchFamily="34" charset="0"/>
              <a:cs typeface="Arial" panose="020B0604020202020204" pitchFamily="34" charset="0"/>
            </a:endParaRPr>
          </a:p>
        </p:txBody>
      </p:sp>
      <p:sp>
        <p:nvSpPr>
          <p:cNvPr id="2" name="Rectangle 1"/>
          <p:cNvSpPr/>
          <p:nvPr/>
        </p:nvSpPr>
        <p:spPr>
          <a:xfrm>
            <a:off x="179512" y="1124744"/>
            <a:ext cx="8640960" cy="5355312"/>
          </a:xfrm>
          <a:prstGeom prst="rect">
            <a:avLst/>
          </a:prstGeom>
        </p:spPr>
        <p:txBody>
          <a:bodyPr wrap="square">
            <a:spAutoFit/>
          </a:bodyPr>
          <a:lstStyle/>
          <a:p>
            <a:r>
              <a:rPr lang="fr-FR" b="1" dirty="0" smtClean="0">
                <a:solidFill>
                  <a:srgbClr val="010101"/>
                </a:solidFill>
                <a:latin typeface="Roboto"/>
              </a:rPr>
              <a:t>Le</a:t>
            </a:r>
            <a:r>
              <a:rPr lang="fr-FR" b="1" dirty="0">
                <a:solidFill>
                  <a:srgbClr val="010101"/>
                </a:solidFill>
                <a:latin typeface="Roboto"/>
              </a:rPr>
              <a:t>  contrat </a:t>
            </a:r>
            <a:r>
              <a:rPr lang="fr-FR" b="1" dirty="0" smtClean="0">
                <a:solidFill>
                  <a:srgbClr val="010101"/>
                </a:solidFill>
                <a:latin typeface="Roboto"/>
              </a:rPr>
              <a:t>de Professionnalisation</a:t>
            </a:r>
          </a:p>
          <a:p>
            <a:r>
              <a:rPr lang="fr-FR" b="1" dirty="0">
                <a:solidFill>
                  <a:srgbClr val="010101"/>
                </a:solidFill>
                <a:latin typeface="Roboto"/>
              </a:rPr>
              <a:t>Quels publics ?</a:t>
            </a:r>
          </a:p>
          <a:p>
            <a:endParaRPr lang="fr-FR" b="1" dirty="0">
              <a:solidFill>
                <a:srgbClr val="010101"/>
              </a:solidFill>
              <a:latin typeface="Roboto"/>
            </a:endParaRPr>
          </a:p>
          <a:p>
            <a:pPr indent="-285750">
              <a:buFont typeface="Arial" panose="020B0604020202020204" pitchFamily="34" charset="0"/>
              <a:buChar char="•"/>
            </a:pPr>
            <a:r>
              <a:rPr lang="fr-FR" dirty="0">
                <a:solidFill>
                  <a:srgbClr val="010101"/>
                </a:solidFill>
                <a:latin typeface="Roboto"/>
              </a:rPr>
              <a:t>Les jeunes âgés de 16 à 25 ans ;</a:t>
            </a:r>
          </a:p>
          <a:p>
            <a:pPr indent="-285750">
              <a:buFont typeface="Arial" panose="020B0604020202020204" pitchFamily="34" charset="0"/>
              <a:buChar char="•"/>
            </a:pPr>
            <a:r>
              <a:rPr lang="fr-FR" dirty="0">
                <a:solidFill>
                  <a:srgbClr val="010101"/>
                </a:solidFill>
                <a:latin typeface="Roboto"/>
              </a:rPr>
              <a:t>Les demandeurs d’emploi âgés de 26 ans et plus ;</a:t>
            </a:r>
          </a:p>
          <a:p>
            <a:pPr indent="-285750">
              <a:buFont typeface="Arial" panose="020B0604020202020204" pitchFamily="34" charset="0"/>
              <a:buChar char="•"/>
            </a:pPr>
            <a:r>
              <a:rPr lang="fr-FR" dirty="0">
                <a:solidFill>
                  <a:srgbClr val="010101"/>
                </a:solidFill>
                <a:latin typeface="Roboto"/>
              </a:rPr>
              <a:t>Les bénéficiaires du revenu de solidarité active (RSA), de l’allocation de solidarité spécifique (ASS) ou de l’allocation aux adultes handicapés (AAH) ;</a:t>
            </a:r>
          </a:p>
          <a:p>
            <a:pPr indent="-285750">
              <a:buFont typeface="Arial" panose="020B0604020202020204" pitchFamily="34" charset="0"/>
              <a:buChar char="•"/>
            </a:pPr>
            <a:r>
              <a:rPr lang="fr-FR" dirty="0">
                <a:solidFill>
                  <a:srgbClr val="010101"/>
                </a:solidFill>
                <a:latin typeface="Roboto"/>
              </a:rPr>
              <a:t>Les bénéficiaires de l’allocation de parent isolé (API) dans les DOM et les collectivités de Saint-Barthélemy, Saint-Martin et Saint-Pierre-et-Miquelon </a:t>
            </a:r>
            <a:r>
              <a:rPr lang="fr-FR" dirty="0" smtClean="0">
                <a:solidFill>
                  <a:srgbClr val="010101"/>
                </a:solidFill>
                <a:latin typeface="Roboto"/>
              </a:rPr>
              <a:t>; </a:t>
            </a:r>
          </a:p>
          <a:p>
            <a:pPr indent="-285750">
              <a:buFont typeface="Arial" panose="020B0604020202020204" pitchFamily="34" charset="0"/>
              <a:buChar char="•"/>
            </a:pPr>
            <a:r>
              <a:rPr lang="fr-FR" dirty="0">
                <a:solidFill>
                  <a:srgbClr val="010101"/>
                </a:solidFill>
                <a:latin typeface="Roboto"/>
              </a:rPr>
              <a:t>Les </a:t>
            </a:r>
            <a:r>
              <a:rPr lang="fr-FR" dirty="0">
                <a:solidFill>
                  <a:srgbClr val="010101"/>
                </a:solidFill>
                <a:latin typeface="Roboto"/>
              </a:rPr>
              <a:t>personnes ayant bénéficié d’un contrat aidé.</a:t>
            </a:r>
          </a:p>
          <a:p>
            <a:endParaRPr lang="fr-FR" u="sng" dirty="0" smtClean="0">
              <a:solidFill>
                <a:srgbClr val="010101"/>
              </a:solidFill>
              <a:latin typeface="Roboto"/>
            </a:endParaRPr>
          </a:p>
          <a:p>
            <a:r>
              <a:rPr lang="fr-FR" u="sng" dirty="0" smtClean="0">
                <a:solidFill>
                  <a:srgbClr val="010101"/>
                </a:solidFill>
                <a:latin typeface="Roboto"/>
              </a:rPr>
              <a:t>Quels </a:t>
            </a:r>
            <a:r>
              <a:rPr lang="fr-FR" u="sng" dirty="0">
                <a:solidFill>
                  <a:srgbClr val="010101"/>
                </a:solidFill>
                <a:latin typeface="Roboto"/>
              </a:rPr>
              <a:t>employeurs ?</a:t>
            </a:r>
          </a:p>
          <a:p>
            <a:endParaRPr lang="fr-FR" b="1" dirty="0">
              <a:solidFill>
                <a:srgbClr val="010101"/>
              </a:solidFill>
              <a:latin typeface="Roboto"/>
            </a:endParaRPr>
          </a:p>
          <a:p>
            <a:pPr indent="-285750" algn="just">
              <a:buFont typeface="Arial" panose="020B0604020202020204" pitchFamily="34" charset="0"/>
              <a:buChar char="•"/>
            </a:pPr>
            <a:r>
              <a:rPr lang="fr-FR" dirty="0">
                <a:solidFill>
                  <a:srgbClr val="010101"/>
                </a:solidFill>
                <a:latin typeface="Roboto"/>
              </a:rPr>
              <a:t>Tout employeur assujetti au financement de la formation professionnelle continue.</a:t>
            </a:r>
          </a:p>
          <a:p>
            <a:pPr indent="-285750" algn="just">
              <a:buFont typeface="Arial" panose="020B0604020202020204" pitchFamily="34" charset="0"/>
              <a:buChar char="•"/>
            </a:pPr>
            <a:r>
              <a:rPr lang="fr-FR" dirty="0">
                <a:solidFill>
                  <a:srgbClr val="010101"/>
                </a:solidFill>
                <a:latin typeface="Roboto"/>
              </a:rPr>
              <a:t>L’État, les collectivités territoriales et leurs établissements publics administratifs ne peuvent pas conclure de contrat de professionnalisation</a:t>
            </a:r>
            <a:r>
              <a:rPr lang="fr-FR" b="1" dirty="0">
                <a:solidFill>
                  <a:srgbClr val="010101"/>
                </a:solidFill>
                <a:latin typeface="Roboto"/>
              </a:rPr>
              <a:t>.</a:t>
            </a:r>
          </a:p>
          <a:p>
            <a:endParaRPr lang="fr-FR" b="1" dirty="0">
              <a:solidFill>
                <a:srgbClr val="010101"/>
              </a:solidFill>
              <a:latin typeface="Roboto"/>
            </a:endParaRPr>
          </a:p>
          <a:p>
            <a:r>
              <a:rPr lang="fr-FR" b="1" dirty="0">
                <a:solidFill>
                  <a:srgbClr val="010101"/>
                </a:solidFill>
                <a:latin typeface="Roboto"/>
              </a:rPr>
              <a:t> </a:t>
            </a:r>
          </a:p>
        </p:txBody>
      </p:sp>
    </p:spTree>
    <p:extLst>
      <p:ext uri="{BB962C8B-B14F-4D97-AF65-F5344CB8AC3E}">
        <p14:creationId xmlns:p14="http://schemas.microsoft.com/office/powerpoint/2010/main" val="1256247443"/>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2123728" y="188640"/>
            <a:ext cx="576064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fr-FR" sz="3200" b="1" dirty="0">
                <a:solidFill>
                  <a:srgbClr val="2F3680"/>
                </a:solidFill>
                <a:latin typeface="Arial" panose="020B0604020202020204" pitchFamily="34" charset="0"/>
                <a:cs typeface="Arial" panose="020B0604020202020204" pitchFamily="34" charset="0"/>
              </a:rPr>
              <a:t>Les avantages de </a:t>
            </a:r>
            <a:r>
              <a:rPr lang="fr-FR" sz="3200" b="1" dirty="0" smtClean="0">
                <a:solidFill>
                  <a:srgbClr val="2F3680"/>
                </a:solidFill>
                <a:latin typeface="Arial" panose="020B0604020202020204" pitchFamily="34" charset="0"/>
                <a:cs typeface="Arial" panose="020B0604020202020204" pitchFamily="34" charset="0"/>
              </a:rPr>
              <a:t>l’alternance.</a:t>
            </a:r>
            <a:endParaRPr lang="fr-FR" sz="3200" b="1" dirty="0">
              <a:solidFill>
                <a:srgbClr val="2F3680"/>
              </a:solidFill>
              <a:latin typeface="Arial" panose="020B0604020202020204" pitchFamily="34" charset="0"/>
              <a:cs typeface="Arial" panose="020B0604020202020204" pitchFamily="34" charset="0"/>
            </a:endParaRPr>
          </a:p>
        </p:txBody>
      </p:sp>
      <p:sp>
        <p:nvSpPr>
          <p:cNvPr id="3" name="Rectangle 2"/>
          <p:cNvSpPr/>
          <p:nvPr/>
        </p:nvSpPr>
        <p:spPr>
          <a:xfrm>
            <a:off x="323528" y="1556792"/>
            <a:ext cx="8568952" cy="3693319"/>
          </a:xfrm>
          <a:prstGeom prst="rect">
            <a:avLst/>
          </a:prstGeom>
        </p:spPr>
        <p:txBody>
          <a:bodyPr wrap="square">
            <a:spAutoFit/>
          </a:bodyPr>
          <a:lstStyle/>
          <a:p>
            <a:pPr eaLnBrk="0" fontAlgn="base" hangingPunct="0">
              <a:spcBef>
                <a:spcPct val="0"/>
              </a:spcBef>
              <a:spcAft>
                <a:spcPct val="0"/>
              </a:spcAft>
            </a:pPr>
            <a:r>
              <a:rPr lang="fr-FR" b="1" dirty="0">
                <a:solidFill>
                  <a:srgbClr val="312783"/>
                </a:solidFill>
                <a:latin typeface="Arial" panose="020B0604020202020204" pitchFamily="34" charset="0"/>
                <a:cs typeface="Arial" panose="020B0604020202020204" pitchFamily="34" charset="0"/>
              </a:rPr>
              <a:t>Pour </a:t>
            </a:r>
            <a:r>
              <a:rPr lang="fr-FR" b="1" dirty="0" smtClean="0">
                <a:solidFill>
                  <a:srgbClr val="312783"/>
                </a:solidFill>
                <a:latin typeface="Arial" panose="020B0604020202020204" pitchFamily="34" charset="0"/>
                <a:cs typeface="Arial" panose="020B0604020202020204" pitchFamily="34" charset="0"/>
              </a:rPr>
              <a:t>l’alternant</a:t>
            </a:r>
          </a:p>
          <a:p>
            <a:pPr eaLnBrk="0" fontAlgn="base" hangingPunct="0">
              <a:spcBef>
                <a:spcPct val="0"/>
              </a:spcBef>
              <a:spcAft>
                <a:spcPct val="0"/>
              </a:spcAft>
            </a:pPr>
            <a:endParaRPr lang="fr-FR" b="1" dirty="0">
              <a:solidFill>
                <a:srgbClr val="312783"/>
              </a:solidFill>
              <a:latin typeface="Arial" panose="020B0604020202020204" pitchFamily="34" charset="0"/>
              <a:cs typeface="Arial" panose="020B0604020202020204" pitchFamily="34" charset="0"/>
            </a:endParaRPr>
          </a:p>
          <a:p>
            <a:pPr algn="just"/>
            <a:r>
              <a:rPr lang="fr-FR" dirty="0">
                <a:solidFill>
                  <a:srgbClr val="010101"/>
                </a:solidFill>
                <a:latin typeface="Roboto"/>
              </a:rPr>
              <a:t>L’alternance permet de concevoir un projet professionnel complet grâce à une formation diplômante ou qualifiante et une expérience concrète en entreprise :</a:t>
            </a:r>
          </a:p>
          <a:p>
            <a:pPr>
              <a:buFont typeface="Arial" panose="020B0604020202020204" pitchFamily="34" charset="0"/>
              <a:buChar char="•"/>
            </a:pPr>
            <a:r>
              <a:rPr lang="fr-FR" dirty="0">
                <a:solidFill>
                  <a:srgbClr val="010101"/>
                </a:solidFill>
                <a:latin typeface="Roboto"/>
              </a:rPr>
              <a:t>Obtenir un diplôme ou une qualification parmi un large choix de métiers ;</a:t>
            </a:r>
          </a:p>
          <a:p>
            <a:pPr>
              <a:buFont typeface="Arial" panose="020B0604020202020204" pitchFamily="34" charset="0"/>
              <a:buChar char="•"/>
            </a:pPr>
            <a:r>
              <a:rPr lang="fr-FR" dirty="0">
                <a:solidFill>
                  <a:srgbClr val="010101"/>
                </a:solidFill>
                <a:latin typeface="Roboto"/>
              </a:rPr>
              <a:t>Bénéficier de la gratuité des frais de formation ;</a:t>
            </a:r>
          </a:p>
          <a:p>
            <a:pPr>
              <a:buFont typeface="Arial" panose="020B0604020202020204" pitchFamily="34" charset="0"/>
              <a:buChar char="•"/>
            </a:pPr>
            <a:r>
              <a:rPr lang="fr-FR" dirty="0">
                <a:solidFill>
                  <a:srgbClr val="010101"/>
                </a:solidFill>
                <a:latin typeface="Roboto"/>
              </a:rPr>
              <a:t>Mettre en pratique les enseignements théoriques ;</a:t>
            </a:r>
          </a:p>
          <a:p>
            <a:pPr>
              <a:buFont typeface="Arial" panose="020B0604020202020204" pitchFamily="34" charset="0"/>
              <a:buChar char="•"/>
            </a:pPr>
            <a:r>
              <a:rPr lang="fr-FR" dirty="0">
                <a:solidFill>
                  <a:srgbClr val="010101"/>
                </a:solidFill>
                <a:latin typeface="Roboto"/>
              </a:rPr>
              <a:t>Être rémunéré, pendant sa formation en tant que salarié ;</a:t>
            </a:r>
          </a:p>
          <a:p>
            <a:pPr>
              <a:buFont typeface="Arial" panose="020B0604020202020204" pitchFamily="34" charset="0"/>
              <a:buChar char="•"/>
            </a:pPr>
            <a:r>
              <a:rPr lang="fr-FR" dirty="0">
                <a:solidFill>
                  <a:srgbClr val="010101"/>
                </a:solidFill>
                <a:latin typeface="Roboto"/>
              </a:rPr>
              <a:t>Accéder plus facilement à l’emploi, grâce à l’expérience professionnelle acquise en entreprise.</a:t>
            </a:r>
          </a:p>
          <a:p>
            <a:r>
              <a:rPr lang="fr-FR" dirty="0">
                <a:solidFill>
                  <a:srgbClr val="010101"/>
                </a:solidFill>
                <a:latin typeface="Roboto"/>
              </a:rPr>
              <a:t> </a:t>
            </a:r>
          </a:p>
          <a:p>
            <a:r>
              <a:rPr lang="fr-FR" b="1" dirty="0">
                <a:solidFill>
                  <a:srgbClr val="010101"/>
                </a:solidFill>
                <a:latin typeface="Roboto"/>
              </a:rPr>
              <a:t>À noter</a:t>
            </a:r>
            <a:r>
              <a:rPr lang="fr-FR" dirty="0">
                <a:solidFill>
                  <a:srgbClr val="010101"/>
                </a:solidFill>
                <a:latin typeface="Roboto"/>
              </a:rPr>
              <a:t> : dans le cadre du contrat d'apprentissage, l'apprenti majeur peut bénéficier de l'</a:t>
            </a:r>
            <a:r>
              <a:rPr lang="fr-FR" dirty="0">
                <a:solidFill>
                  <a:srgbClr val="FF3A9B"/>
                </a:solidFill>
                <a:latin typeface="Roboto"/>
                <a:hlinkClick r:id="rId2" tooltip="Lien vers la page sur l'aide au financement du permis de conduire"/>
              </a:rPr>
              <a:t>aide au financement du permis de conduire B</a:t>
            </a:r>
            <a:r>
              <a:rPr lang="fr-FR" dirty="0">
                <a:solidFill>
                  <a:srgbClr val="010101"/>
                </a:solidFill>
                <a:latin typeface="Roboto"/>
              </a:rPr>
              <a:t>.</a:t>
            </a:r>
            <a:endParaRPr lang="fr-FR" b="0" i="0" dirty="0">
              <a:solidFill>
                <a:srgbClr val="010101"/>
              </a:solidFill>
              <a:effectLst/>
              <a:latin typeface="Roboto"/>
            </a:endParaRPr>
          </a:p>
        </p:txBody>
      </p:sp>
    </p:spTree>
    <p:extLst>
      <p:ext uri="{BB962C8B-B14F-4D97-AF65-F5344CB8AC3E}">
        <p14:creationId xmlns:p14="http://schemas.microsoft.com/office/powerpoint/2010/main" val="1971005659"/>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2123728" y="188640"/>
            <a:ext cx="576064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fr-FR" sz="3200" b="1" dirty="0">
                <a:solidFill>
                  <a:srgbClr val="2F3680"/>
                </a:solidFill>
                <a:latin typeface="Arial" panose="020B0604020202020204" pitchFamily="34" charset="0"/>
                <a:cs typeface="Arial" panose="020B0604020202020204" pitchFamily="34" charset="0"/>
              </a:rPr>
              <a:t>Les avantages de </a:t>
            </a:r>
            <a:r>
              <a:rPr lang="fr-FR" sz="3200" b="1" dirty="0" smtClean="0">
                <a:solidFill>
                  <a:srgbClr val="2F3680"/>
                </a:solidFill>
                <a:latin typeface="Arial" panose="020B0604020202020204" pitchFamily="34" charset="0"/>
                <a:cs typeface="Arial" panose="020B0604020202020204" pitchFamily="34" charset="0"/>
              </a:rPr>
              <a:t>l’alternance.</a:t>
            </a:r>
            <a:endParaRPr lang="fr-FR" sz="3200" b="1" dirty="0">
              <a:solidFill>
                <a:srgbClr val="2F3680"/>
              </a:solidFill>
              <a:latin typeface="Arial" panose="020B0604020202020204" pitchFamily="34" charset="0"/>
              <a:cs typeface="Arial" panose="020B0604020202020204" pitchFamily="34" charset="0"/>
            </a:endParaRPr>
          </a:p>
        </p:txBody>
      </p:sp>
      <p:sp>
        <p:nvSpPr>
          <p:cNvPr id="3" name="Rectangle 2"/>
          <p:cNvSpPr/>
          <p:nvPr/>
        </p:nvSpPr>
        <p:spPr>
          <a:xfrm>
            <a:off x="323528" y="1484784"/>
            <a:ext cx="8568952" cy="4801314"/>
          </a:xfrm>
          <a:prstGeom prst="rect">
            <a:avLst/>
          </a:prstGeom>
        </p:spPr>
        <p:txBody>
          <a:bodyPr wrap="square">
            <a:spAutoFit/>
          </a:bodyPr>
          <a:lstStyle/>
          <a:p>
            <a:pPr lvl="0" eaLnBrk="0" fontAlgn="base" hangingPunct="0">
              <a:spcBef>
                <a:spcPct val="0"/>
              </a:spcBef>
              <a:spcAft>
                <a:spcPct val="0"/>
              </a:spcAft>
            </a:pPr>
            <a:r>
              <a:rPr lang="fr-FR" altLang="fr-FR" b="1" dirty="0" smtClean="0">
                <a:solidFill>
                  <a:srgbClr val="312783"/>
                </a:solidFill>
                <a:latin typeface="Arial" panose="020B0604020202020204" pitchFamily="34" charset="0"/>
                <a:cs typeface="Arial" panose="020B0604020202020204" pitchFamily="34" charset="0"/>
              </a:rPr>
              <a:t>Pour l’employeur</a:t>
            </a:r>
          </a:p>
          <a:p>
            <a:pPr lvl="0" eaLnBrk="0" fontAlgn="base" hangingPunct="0">
              <a:spcBef>
                <a:spcPct val="0"/>
              </a:spcBef>
              <a:spcAft>
                <a:spcPct val="0"/>
              </a:spcAft>
            </a:pPr>
            <a:endParaRPr lang="fr-FR" altLang="fr-FR" b="1" dirty="0">
              <a:solidFill>
                <a:srgbClr val="010101"/>
              </a:solidFill>
              <a:latin typeface="Roboto"/>
            </a:endParaRPr>
          </a:p>
          <a:p>
            <a:pPr lvl="0" eaLnBrk="0" fontAlgn="base" hangingPunct="0">
              <a:spcBef>
                <a:spcPct val="0"/>
              </a:spcBef>
              <a:spcAft>
                <a:spcPct val="0"/>
              </a:spcAft>
            </a:pPr>
            <a:r>
              <a:rPr lang="fr-FR" altLang="fr-FR" dirty="0">
                <a:solidFill>
                  <a:srgbClr val="010101"/>
                </a:solidFill>
                <a:latin typeface="Roboto"/>
              </a:rPr>
              <a:t>Recruter un alternant présente de nombreux avantages pour une entreprise comme celui de former un futur salarié, lui apprendre un métier, l’intégrer à la vie et à la culture de l’entreprise.</a:t>
            </a:r>
            <a:endParaRPr lang="fr-FR" altLang="fr-FR" sz="600" dirty="0"/>
          </a:p>
          <a:p>
            <a:pPr lvl="0" eaLnBrk="0" fontAlgn="base" hangingPunct="0">
              <a:spcBef>
                <a:spcPct val="0"/>
              </a:spcBef>
              <a:spcAft>
                <a:spcPct val="0"/>
              </a:spcAft>
            </a:pPr>
            <a:r>
              <a:rPr lang="fr-FR" altLang="fr-FR" dirty="0">
                <a:solidFill>
                  <a:srgbClr val="010101"/>
                </a:solidFill>
                <a:latin typeface="Roboto"/>
              </a:rPr>
              <a:t>C’est recruter une personne adaptée aux besoins de son entreprise.</a:t>
            </a:r>
            <a:endParaRPr lang="fr-FR" altLang="fr-FR" sz="600" dirty="0"/>
          </a:p>
          <a:p>
            <a:pPr lvl="0" eaLnBrk="0" fontAlgn="base" hangingPunct="0">
              <a:spcBef>
                <a:spcPct val="0"/>
              </a:spcBef>
              <a:spcAft>
                <a:spcPct val="0"/>
              </a:spcAft>
            </a:pPr>
            <a:r>
              <a:rPr lang="fr-FR" altLang="fr-FR" dirty="0">
                <a:solidFill>
                  <a:srgbClr val="010101"/>
                </a:solidFill>
                <a:latin typeface="Roboto"/>
              </a:rPr>
              <a:t>De plus, des avantages financiers sont proposés à l’employeur qui recrute en alternance.</a:t>
            </a:r>
            <a:endParaRPr lang="fr-FR" altLang="fr-FR" sz="600" dirty="0"/>
          </a:p>
          <a:p>
            <a:r>
              <a:rPr lang="fr-FR" dirty="0">
                <a:solidFill>
                  <a:srgbClr val="010101"/>
                </a:solidFill>
                <a:latin typeface="Roboto"/>
              </a:rPr>
              <a:t> </a:t>
            </a:r>
            <a:endParaRPr lang="fr-FR" dirty="0" smtClean="0">
              <a:solidFill>
                <a:srgbClr val="010101"/>
              </a:solidFill>
              <a:latin typeface="Roboto"/>
            </a:endParaRPr>
          </a:p>
          <a:p>
            <a:pPr marL="285750" indent="-285750">
              <a:buFontTx/>
              <a:buChar char="-"/>
            </a:pPr>
            <a:r>
              <a:rPr lang="fr-FR" dirty="0" smtClean="0">
                <a:solidFill>
                  <a:srgbClr val="010101"/>
                </a:solidFill>
                <a:latin typeface="Roboto"/>
              </a:rPr>
              <a:t>Les </a:t>
            </a:r>
            <a:r>
              <a:rPr lang="fr-FR" dirty="0">
                <a:solidFill>
                  <a:srgbClr val="010101"/>
                </a:solidFill>
                <a:latin typeface="Roboto"/>
              </a:rPr>
              <a:t>aides pour recruter en contrat en </a:t>
            </a:r>
            <a:r>
              <a:rPr lang="fr-FR" dirty="0" smtClean="0">
                <a:solidFill>
                  <a:srgbClr val="010101"/>
                </a:solidFill>
                <a:latin typeface="Roboto"/>
              </a:rPr>
              <a:t>apprentissage</a:t>
            </a:r>
          </a:p>
          <a:p>
            <a:r>
              <a:rPr lang="fr-FR" dirty="0">
                <a:solidFill>
                  <a:srgbClr val="010101"/>
                </a:solidFill>
                <a:latin typeface="Roboto"/>
                <a:hlinkClick r:id="rId2"/>
              </a:rPr>
              <a:t>https</a:t>
            </a:r>
            <a:r>
              <a:rPr lang="fr-FR" dirty="0">
                <a:solidFill>
                  <a:srgbClr val="010101"/>
                </a:solidFill>
                <a:latin typeface="Roboto"/>
                <a:hlinkClick r:id="rId2"/>
              </a:rPr>
              <a:t>://www.alternance.emploi.gouv.fr/portail_alternance/jcms/gc_5868/aides-pour-le-contrat-d-apprentissage</a:t>
            </a:r>
            <a:endParaRPr lang="fr-FR" dirty="0">
              <a:solidFill>
                <a:srgbClr val="010101"/>
              </a:solidFill>
              <a:latin typeface="Roboto"/>
            </a:endParaRPr>
          </a:p>
          <a:p>
            <a:r>
              <a:rPr lang="fr-FR" dirty="0" smtClean="0">
                <a:solidFill>
                  <a:srgbClr val="010101"/>
                </a:solidFill>
                <a:latin typeface="Roboto"/>
              </a:rPr>
              <a:t>- Les </a:t>
            </a:r>
            <a:r>
              <a:rPr lang="fr-FR" dirty="0">
                <a:solidFill>
                  <a:srgbClr val="010101"/>
                </a:solidFill>
                <a:latin typeface="Roboto"/>
              </a:rPr>
              <a:t>aides pour le contrat de professionnalisation</a:t>
            </a:r>
          </a:p>
          <a:p>
            <a:r>
              <a:rPr lang="fr-FR" dirty="0">
                <a:solidFill>
                  <a:srgbClr val="010101"/>
                </a:solidFill>
                <a:latin typeface="Roboto"/>
                <a:hlinkClick r:id="rId3"/>
              </a:rPr>
              <a:t>https://</a:t>
            </a:r>
            <a:r>
              <a:rPr lang="fr-FR" dirty="0" smtClean="0">
                <a:solidFill>
                  <a:srgbClr val="010101"/>
                </a:solidFill>
                <a:latin typeface="Roboto"/>
                <a:hlinkClick r:id="rId3"/>
              </a:rPr>
              <a:t>www.alternance.emploi.gouv.fr/portail_alternance/jcms/gc_5867/aides-pour-le-contrat-de-professionnalisation</a:t>
            </a:r>
            <a:endParaRPr lang="fr-FR" dirty="0" smtClean="0">
              <a:solidFill>
                <a:srgbClr val="010101"/>
              </a:solidFill>
              <a:latin typeface="Roboto"/>
            </a:endParaRPr>
          </a:p>
          <a:p>
            <a:endParaRPr lang="fr-FR" dirty="0" smtClean="0">
              <a:solidFill>
                <a:srgbClr val="010101"/>
              </a:solidFill>
              <a:latin typeface="Roboto"/>
            </a:endParaRPr>
          </a:p>
          <a:p>
            <a:r>
              <a:rPr lang="fr-FR" dirty="0" smtClean="0">
                <a:solidFill>
                  <a:srgbClr val="010101"/>
                </a:solidFill>
                <a:latin typeface="Roboto"/>
              </a:rPr>
              <a:t>Cliquez sur les liens pour en savoir plus!</a:t>
            </a:r>
            <a:endParaRPr lang="fr-FR" dirty="0">
              <a:solidFill>
                <a:srgbClr val="010101"/>
              </a:solidFill>
              <a:latin typeface="Roboto"/>
            </a:endParaRPr>
          </a:p>
        </p:txBody>
      </p:sp>
    </p:spTree>
    <p:extLst>
      <p:ext uri="{BB962C8B-B14F-4D97-AF65-F5344CB8AC3E}">
        <p14:creationId xmlns:p14="http://schemas.microsoft.com/office/powerpoint/2010/main" val="4219481361"/>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6165" y="1124744"/>
            <a:ext cx="8229600" cy="2520280"/>
          </a:xfrm>
        </p:spPr>
        <p:txBody>
          <a:bodyPr>
            <a:normAutofit fontScale="62500" lnSpcReduction="20000"/>
          </a:bodyPr>
          <a:lstStyle/>
          <a:p>
            <a:pPr marL="0" indent="0">
              <a:buNone/>
            </a:pPr>
            <a:r>
              <a:rPr lang="fr-FR" sz="2900" b="1" kern="1200" dirty="0">
                <a:solidFill>
                  <a:srgbClr val="312783"/>
                </a:solidFill>
                <a:latin typeface="Arial" panose="020B0604020202020204" pitchFamily="34" charset="0"/>
                <a:cs typeface="Arial" panose="020B0604020202020204" pitchFamily="34" charset="0"/>
              </a:rPr>
              <a:t>Dans le cadre </a:t>
            </a:r>
            <a:r>
              <a:rPr lang="fr-FR" sz="2900" b="1" kern="1200" dirty="0">
                <a:solidFill>
                  <a:srgbClr val="312783"/>
                </a:solidFill>
                <a:latin typeface="Arial" panose="020B0604020202020204" pitchFamily="34" charset="0"/>
                <a:cs typeface="Arial" panose="020B0604020202020204" pitchFamily="34" charset="0"/>
              </a:rPr>
              <a:t>d’un </a:t>
            </a:r>
            <a:r>
              <a:rPr lang="fr-FR" sz="2900" b="1" kern="1200" dirty="0">
                <a:solidFill>
                  <a:srgbClr val="312783"/>
                </a:solidFill>
                <a:latin typeface="Arial" panose="020B0604020202020204" pitchFamily="34" charset="0"/>
                <a:cs typeface="Arial" panose="020B0604020202020204" pitchFamily="34" charset="0"/>
              </a:rPr>
              <a:t>contrat </a:t>
            </a:r>
            <a:r>
              <a:rPr lang="fr-FR" sz="2900" b="1" kern="1200" dirty="0">
                <a:solidFill>
                  <a:srgbClr val="312783"/>
                </a:solidFill>
                <a:latin typeface="Arial" panose="020B0604020202020204" pitchFamily="34" charset="0"/>
                <a:cs typeface="Arial" panose="020B0604020202020204" pitchFamily="34" charset="0"/>
              </a:rPr>
              <a:t>d’apprentissage :</a:t>
            </a:r>
          </a:p>
          <a:p>
            <a:pPr marL="0" indent="0">
              <a:buNone/>
            </a:pPr>
            <a:endParaRPr lang="fr-FR" sz="2800" b="1" dirty="0" smtClean="0">
              <a:solidFill>
                <a:schemeClr val="tx1"/>
              </a:solidFill>
              <a:latin typeface="Arial" panose="020B0604020202020204" pitchFamily="34" charset="0"/>
              <a:cs typeface="Arial" panose="020B0604020202020204" pitchFamily="34" charset="0"/>
            </a:endParaRPr>
          </a:p>
          <a:p>
            <a:r>
              <a:rPr lang="fr-FR" sz="2800" dirty="0">
                <a:solidFill>
                  <a:schemeClr val="tx1"/>
                </a:solidFill>
                <a:latin typeface="Arial" panose="020B0604020202020204" pitchFamily="34" charset="0"/>
                <a:cs typeface="Arial" panose="020B0604020202020204" pitchFamily="34" charset="0"/>
              </a:rPr>
              <a:t>Dans le cadre du contrat d’apprentissage, l’apprenti bénéficie d’une rémunération variant en fonction de son âge ; en outre, sa rémunération progresse chaque nouvelle année d’exécution de son contrat. Le salaire minimum perçu par l’apprenti correspond à un pourcentage du Smic ou du SMC (salaire minimum conventionnel de l’emploi occupé) pour les plus de 21 ans.</a:t>
            </a:r>
            <a:endParaRPr lang="fr-FR" sz="1800" b="1" dirty="0" smtClean="0">
              <a:solidFill>
                <a:schemeClr val="tx1"/>
              </a:solidFill>
              <a:latin typeface="Arial" panose="020B0604020202020204" pitchFamily="34" charset="0"/>
              <a:cs typeface="Arial" panose="020B0604020202020204" pitchFamily="34" charset="0"/>
            </a:endParaRPr>
          </a:p>
          <a:p>
            <a:endParaRPr lang="fr-FR" sz="1800" b="1" dirty="0">
              <a:solidFill>
                <a:schemeClr val="tx1"/>
              </a:solidFill>
              <a:latin typeface="Arial" panose="020B0604020202020204" pitchFamily="34" charset="0"/>
              <a:cs typeface="Arial" panose="020B0604020202020204" pitchFamily="34" charset="0"/>
            </a:endParaRPr>
          </a:p>
          <a:p>
            <a:endParaRPr lang="fr-FR" sz="1800" b="1" dirty="0" smtClean="0">
              <a:solidFill>
                <a:schemeClr val="tx1"/>
              </a:solidFill>
              <a:latin typeface="Arial" panose="020B0604020202020204" pitchFamily="34" charset="0"/>
              <a:cs typeface="Arial" panose="020B0604020202020204" pitchFamily="34" charset="0"/>
            </a:endParaRPr>
          </a:p>
          <a:p>
            <a:r>
              <a:rPr lang="fr-FR" b="1" i="1" dirty="0">
                <a:solidFill>
                  <a:schemeClr val="tx1"/>
                </a:solidFill>
                <a:latin typeface="Arial" panose="020B0604020202020204" pitchFamily="34" charset="0"/>
                <a:cs typeface="Arial" panose="020B0604020202020204" pitchFamily="34" charset="0"/>
              </a:rPr>
              <a:t>Source : </a:t>
            </a:r>
            <a:r>
              <a:rPr lang="fr-FR" b="1" i="1" dirty="0">
                <a:latin typeface="Arial" panose="020B0604020202020204" pitchFamily="34" charset="0"/>
                <a:cs typeface="Arial" panose="020B0604020202020204" pitchFamily="34" charset="0"/>
                <a:hlinkClick r:id="rId2"/>
              </a:rPr>
              <a:t>https://www.alternance.emploi.gouv.fr/portail_alternance/jcms/recleader_6113/decouvrir-l-alternance</a:t>
            </a:r>
            <a:endParaRPr lang="fr-FR" b="1" i="1" dirty="0">
              <a:solidFill>
                <a:schemeClr val="tx1"/>
              </a:solidFill>
              <a:latin typeface="Arial" panose="020B0604020202020204" pitchFamily="34" charset="0"/>
              <a:cs typeface="Arial" panose="020B0604020202020204" pitchFamily="34" charset="0"/>
            </a:endParaRPr>
          </a:p>
          <a:p>
            <a:endParaRPr lang="fr-FR" sz="1800" dirty="0" smtClean="0">
              <a:solidFill>
                <a:schemeClr val="tx1"/>
              </a:solidFill>
              <a:latin typeface="Arial" panose="020B0604020202020204" pitchFamily="34" charset="0"/>
              <a:cs typeface="Arial" panose="020B0604020202020204" pitchFamily="34" charset="0"/>
            </a:endParaRPr>
          </a:p>
        </p:txBody>
      </p:sp>
      <p:sp>
        <p:nvSpPr>
          <p:cNvPr id="6" name="Rectangle 2"/>
          <p:cNvSpPr>
            <a:spLocks noChangeArrowheads="1"/>
          </p:cNvSpPr>
          <p:nvPr/>
        </p:nvSpPr>
        <p:spPr bwMode="auto">
          <a:xfrm>
            <a:off x="2123728" y="188640"/>
            <a:ext cx="576064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fr-FR" sz="3200" b="1" dirty="0" smtClean="0">
                <a:solidFill>
                  <a:srgbClr val="2F3680"/>
                </a:solidFill>
                <a:latin typeface="Arial" panose="020B0604020202020204" pitchFamily="34" charset="0"/>
                <a:cs typeface="Arial" panose="020B0604020202020204" pitchFamily="34" charset="0"/>
              </a:rPr>
              <a:t>Quelle rémunération ?</a:t>
            </a:r>
            <a:endParaRPr lang="fr-FR" sz="2800" b="1" dirty="0" smtClean="0">
              <a:solidFill>
                <a:srgbClr val="2F3680"/>
              </a:solidFill>
              <a:latin typeface="Arial" panose="020B0604020202020204" pitchFamily="34" charset="0"/>
              <a:cs typeface="Arial" panose="020B0604020202020204" pitchFamily="34" charset="0"/>
            </a:endParaRPr>
          </a:p>
        </p:txBody>
      </p:sp>
      <p:pic>
        <p:nvPicPr>
          <p:cNvPr id="7" name="Image 6"/>
          <p:cNvPicPr>
            <a:picLocks noChangeAspect="1"/>
          </p:cNvPicPr>
          <p:nvPr/>
        </p:nvPicPr>
        <p:blipFill>
          <a:blip r:embed="rId3"/>
          <a:stretch>
            <a:fillRect/>
          </a:stretch>
        </p:blipFill>
        <p:spPr>
          <a:xfrm>
            <a:off x="539552" y="3789040"/>
            <a:ext cx="6819900" cy="2409825"/>
          </a:xfrm>
          <a:prstGeom prst="rect">
            <a:avLst/>
          </a:prstGeom>
        </p:spPr>
      </p:pic>
    </p:spTree>
    <p:extLst>
      <p:ext uri="{BB962C8B-B14F-4D97-AF65-F5344CB8AC3E}">
        <p14:creationId xmlns:p14="http://schemas.microsoft.com/office/powerpoint/2010/main" val="39227158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417638"/>
            <a:ext cx="8229600" cy="4708525"/>
          </a:xfrm>
        </p:spPr>
        <p:txBody>
          <a:bodyPr>
            <a:normAutofit/>
          </a:bodyPr>
          <a:lstStyle/>
          <a:p>
            <a:pPr>
              <a:lnSpc>
                <a:spcPct val="80000"/>
              </a:lnSpc>
            </a:pPr>
            <a:r>
              <a:rPr lang="fr-FR" b="1" kern="1200" dirty="0">
                <a:solidFill>
                  <a:srgbClr val="312783"/>
                </a:solidFill>
                <a:latin typeface="Arial" panose="020B0604020202020204" pitchFamily="34" charset="0"/>
                <a:cs typeface="Arial" panose="020B0604020202020204" pitchFamily="34" charset="0"/>
              </a:rPr>
              <a:t>Dans le cadre d’un contrat de professionnalisation :  </a:t>
            </a:r>
          </a:p>
          <a:p>
            <a:pPr marL="0" indent="0">
              <a:buNone/>
            </a:pPr>
            <a:endParaRPr lang="fr-FR" sz="1800" b="1" u="sng" dirty="0" smtClean="0">
              <a:solidFill>
                <a:schemeClr val="tx1"/>
              </a:solidFill>
              <a:latin typeface="Arial" panose="020B0604020202020204" pitchFamily="34" charset="0"/>
              <a:cs typeface="Arial" panose="020B0604020202020204" pitchFamily="34" charset="0"/>
            </a:endParaRPr>
          </a:p>
          <a:p>
            <a:r>
              <a:rPr lang="fr-FR" dirty="0">
                <a:solidFill>
                  <a:schemeClr val="tx1"/>
                </a:solidFill>
                <a:latin typeface="Arial" panose="020B0604020202020204" pitchFamily="34" charset="0"/>
                <a:cs typeface="Arial" panose="020B0604020202020204" pitchFamily="34" charset="0"/>
              </a:rPr>
              <a:t>En revanche, dans le cadre du contrat de professionnalisation, la rémunération varie en fonction du niveau de sa formation initiale et de son âge</a:t>
            </a:r>
            <a:r>
              <a:rPr lang="fr-FR" dirty="0" smtClean="0">
                <a:solidFill>
                  <a:schemeClr val="tx1"/>
                </a:solidFill>
                <a:latin typeface="Arial" panose="020B0604020202020204" pitchFamily="34" charset="0"/>
                <a:cs typeface="Arial" panose="020B0604020202020204" pitchFamily="34" charset="0"/>
              </a:rPr>
              <a:t>.</a:t>
            </a:r>
          </a:p>
          <a:p>
            <a:r>
              <a:rPr lang="fr-FR" sz="1400" b="1" i="1" dirty="0" smtClean="0">
                <a:solidFill>
                  <a:schemeClr val="tx1"/>
                </a:solidFill>
                <a:latin typeface="Arial" panose="020B0604020202020204" pitchFamily="34" charset="0"/>
                <a:cs typeface="Arial" panose="020B0604020202020204" pitchFamily="34" charset="0"/>
              </a:rPr>
              <a:t>Source </a:t>
            </a:r>
            <a:r>
              <a:rPr lang="fr-FR" sz="1400" b="1" i="1" dirty="0">
                <a:solidFill>
                  <a:schemeClr val="tx1"/>
                </a:solidFill>
                <a:latin typeface="Arial" panose="020B0604020202020204" pitchFamily="34" charset="0"/>
                <a:cs typeface="Arial" panose="020B0604020202020204" pitchFamily="34" charset="0"/>
              </a:rPr>
              <a:t>: </a:t>
            </a:r>
            <a:r>
              <a:rPr lang="fr-FR" sz="1400" b="1" i="1" dirty="0" smtClean="0">
                <a:latin typeface="Arial" panose="020B0604020202020204" pitchFamily="34" charset="0"/>
                <a:cs typeface="Arial" panose="020B0604020202020204" pitchFamily="34" charset="0"/>
                <a:hlinkClick r:id="rId2"/>
              </a:rPr>
              <a:t>https</a:t>
            </a:r>
            <a:r>
              <a:rPr lang="fr-FR" sz="1400" b="1" i="1" dirty="0">
                <a:latin typeface="Arial" panose="020B0604020202020204" pitchFamily="34" charset="0"/>
                <a:cs typeface="Arial" panose="020B0604020202020204" pitchFamily="34" charset="0"/>
                <a:hlinkClick r:id="rId2"/>
              </a:rPr>
              <a:t>://www.alternance.emploi.gouv.fr/portail_alternance/jcms/recleader_6113/decouvrir-l-alternance</a:t>
            </a:r>
            <a:endParaRPr lang="fr-FR" sz="1400" b="1" i="1" dirty="0" smtClean="0">
              <a:solidFill>
                <a:schemeClr val="tx1"/>
              </a:solidFill>
              <a:latin typeface="Arial" panose="020B0604020202020204" pitchFamily="34" charset="0"/>
              <a:cs typeface="Arial" panose="020B0604020202020204" pitchFamily="34" charset="0"/>
            </a:endParaRPr>
          </a:p>
          <a:p>
            <a:pPr marL="0" indent="0">
              <a:buNone/>
            </a:pPr>
            <a:endParaRPr lang="fr-FR" sz="1800" dirty="0" smtClean="0">
              <a:solidFill>
                <a:schemeClr val="tx1"/>
              </a:solidFill>
              <a:latin typeface="Arial" panose="020B0604020202020204" pitchFamily="34" charset="0"/>
              <a:cs typeface="Arial" panose="020B0604020202020204" pitchFamily="34" charset="0"/>
            </a:endParaRPr>
          </a:p>
          <a:p>
            <a:pPr marL="0" indent="0">
              <a:buNone/>
            </a:pPr>
            <a:endParaRPr lang="fr-FR" sz="1800" b="1" i="1" dirty="0" smtClean="0">
              <a:solidFill>
                <a:schemeClr val="tx1"/>
              </a:solidFill>
              <a:latin typeface="Arial" panose="020B0604020202020204" pitchFamily="34" charset="0"/>
              <a:cs typeface="Arial" panose="020B0604020202020204" pitchFamily="34" charset="0"/>
            </a:endParaRPr>
          </a:p>
          <a:p>
            <a:r>
              <a:rPr lang="fr-FR" dirty="0"/>
              <a:t> </a:t>
            </a:r>
          </a:p>
          <a:p>
            <a:pPr marL="0" indent="0">
              <a:buNone/>
            </a:pPr>
            <a:endParaRPr lang="fr-FR" sz="1800" dirty="0">
              <a:solidFill>
                <a:schemeClr val="tx1"/>
              </a:solidFill>
              <a:latin typeface="Arial" panose="020B0604020202020204" pitchFamily="34" charset="0"/>
              <a:cs typeface="Arial" panose="020B0604020202020204" pitchFamily="34" charset="0"/>
            </a:endParaRPr>
          </a:p>
          <a:p>
            <a:pPr marL="0" indent="0">
              <a:buNone/>
            </a:pPr>
            <a:endParaRPr lang="fr-FR" sz="1400" dirty="0" smtClean="0">
              <a:solidFill>
                <a:schemeClr val="tx1"/>
              </a:solidFill>
              <a:latin typeface="Arial" panose="020B0604020202020204" pitchFamily="34" charset="0"/>
              <a:cs typeface="Arial" panose="020B0604020202020204" pitchFamily="34" charset="0"/>
            </a:endParaRPr>
          </a:p>
        </p:txBody>
      </p:sp>
      <p:sp>
        <p:nvSpPr>
          <p:cNvPr id="5" name="Rectangle 2"/>
          <p:cNvSpPr>
            <a:spLocks noChangeArrowheads="1"/>
          </p:cNvSpPr>
          <p:nvPr/>
        </p:nvSpPr>
        <p:spPr bwMode="auto">
          <a:xfrm>
            <a:off x="2123728" y="188640"/>
            <a:ext cx="576064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fr-FR" sz="3200" b="1" dirty="0" smtClean="0">
                <a:solidFill>
                  <a:srgbClr val="2F3680"/>
                </a:solidFill>
                <a:latin typeface="Arial" panose="020B0604020202020204" pitchFamily="34" charset="0"/>
                <a:cs typeface="Arial" panose="020B0604020202020204" pitchFamily="34" charset="0"/>
              </a:rPr>
              <a:t>Quelle rémunération ?</a:t>
            </a:r>
            <a:endParaRPr lang="fr-FR" sz="2800" b="1" dirty="0" smtClean="0">
              <a:solidFill>
                <a:srgbClr val="2F3680"/>
              </a:solidFill>
              <a:latin typeface="Arial" panose="020B0604020202020204" pitchFamily="34" charset="0"/>
              <a:cs typeface="Arial" panose="020B0604020202020204" pitchFamily="34" charset="0"/>
            </a:endParaRPr>
          </a:p>
        </p:txBody>
      </p:sp>
      <p:pic>
        <p:nvPicPr>
          <p:cNvPr id="2" name="Image 1"/>
          <p:cNvPicPr>
            <a:picLocks noChangeAspect="1"/>
          </p:cNvPicPr>
          <p:nvPr/>
        </p:nvPicPr>
        <p:blipFill>
          <a:blip r:embed="rId3"/>
          <a:stretch>
            <a:fillRect/>
          </a:stretch>
        </p:blipFill>
        <p:spPr>
          <a:xfrm>
            <a:off x="539552" y="3429000"/>
            <a:ext cx="6686550" cy="2886075"/>
          </a:xfrm>
          <a:prstGeom prst="rect">
            <a:avLst/>
          </a:prstGeom>
        </p:spPr>
      </p:pic>
    </p:spTree>
    <p:extLst>
      <p:ext uri="{BB962C8B-B14F-4D97-AF65-F5344CB8AC3E}">
        <p14:creationId xmlns:p14="http://schemas.microsoft.com/office/powerpoint/2010/main" val="1948055827"/>
      </p:ext>
    </p:extLst>
  </p:cSld>
  <p:clrMapOvr>
    <a:masterClrMapping/>
  </p:clrMapOvr>
  <p:timing>
    <p:tnLst>
      <p:par>
        <p:cTn id="1" dur="indefinite" restart="never" nodeType="tmRoot"/>
      </p:par>
    </p:tnLst>
  </p:timing>
</p:sld>
</file>

<file path=ppt/theme/theme1.xml><?xml version="1.0" encoding="utf-8"?>
<a:theme xmlns:a="http://schemas.openxmlformats.org/drawingml/2006/main" name="1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18-AFPIA-powerpoint modèle" id="{51A6EBDC-CEFB-415E-87F6-DF6AF9244743}" vid="{2A0FF8C6-351F-4F97-8F4E-0641E948727D}"/>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Thème1 AFPIA.thmx</Template>
  <TotalTime>9609</TotalTime>
  <Words>416</Words>
  <Application>Microsoft Office PowerPoint</Application>
  <PresentationFormat>Affichage à l'écran (4:3)</PresentationFormat>
  <Paragraphs>91</Paragraphs>
  <Slides>11</Slides>
  <Notes>1</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11</vt:i4>
      </vt:variant>
    </vt:vector>
  </HeadingPairs>
  <TitlesOfParts>
    <vt:vector size="17" baseType="lpstr">
      <vt:lpstr>Arial</vt:lpstr>
      <vt:lpstr>Calibri</vt:lpstr>
      <vt:lpstr>Neo Sans Std</vt:lpstr>
      <vt:lpstr>Roboto</vt:lpstr>
      <vt:lpstr>Times New Roman</vt:lpstr>
      <vt:lpstr>1_Thème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AFPIA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AFPIA Sud-Est - Karima Abbache</dc:creator>
  <cp:lastModifiedBy>Stéphanie DUPRE</cp:lastModifiedBy>
  <cp:revision>769</cp:revision>
  <cp:lastPrinted>2019-02-07T10:05:30Z</cp:lastPrinted>
  <dcterms:created xsi:type="dcterms:W3CDTF">2012-08-30T14:56:23Z</dcterms:created>
  <dcterms:modified xsi:type="dcterms:W3CDTF">2020-01-27T15:06:25Z</dcterms:modified>
</cp:coreProperties>
</file>